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89" r:id="rId3"/>
    <p:sldId id="279" r:id="rId4"/>
    <p:sldId id="283" r:id="rId5"/>
    <p:sldId id="284" r:id="rId6"/>
    <p:sldId id="285" r:id="rId7"/>
    <p:sldId id="287" r:id="rId8"/>
    <p:sldId id="290" r:id="rId9"/>
    <p:sldId id="286" r:id="rId10"/>
    <p:sldId id="270" r:id="rId11"/>
    <p:sldId id="291" r:id="rId12"/>
    <p:sldId id="280" r:id="rId13"/>
    <p:sldId id="271" r:id="rId14"/>
    <p:sldId id="272" r:id="rId15"/>
    <p:sldId id="315" r:id="rId16"/>
    <p:sldId id="292" r:id="rId17"/>
    <p:sldId id="320" r:id="rId18"/>
    <p:sldId id="263" r:id="rId19"/>
    <p:sldId id="278" r:id="rId20"/>
    <p:sldId id="273" r:id="rId21"/>
    <p:sldId id="261" r:id="rId22"/>
    <p:sldId id="264" r:id="rId23"/>
    <p:sldId id="265" r:id="rId24"/>
    <p:sldId id="266" r:id="rId25"/>
    <p:sldId id="312" r:id="rId26"/>
    <p:sldId id="309" r:id="rId27"/>
    <p:sldId id="310" r:id="rId28"/>
    <p:sldId id="311" r:id="rId29"/>
    <p:sldId id="267" r:id="rId30"/>
    <p:sldId id="295" r:id="rId31"/>
    <p:sldId id="299" r:id="rId32"/>
    <p:sldId id="300" r:id="rId33"/>
    <p:sldId id="296" r:id="rId34"/>
    <p:sldId id="297" r:id="rId35"/>
    <p:sldId id="298" r:id="rId36"/>
    <p:sldId id="294" r:id="rId37"/>
    <p:sldId id="308" r:id="rId38"/>
    <p:sldId id="268" r:id="rId39"/>
    <p:sldId id="302" r:id="rId40"/>
    <p:sldId id="269" r:id="rId41"/>
    <p:sldId id="303" r:id="rId42"/>
    <p:sldId id="304" r:id="rId43"/>
    <p:sldId id="305" r:id="rId44"/>
    <p:sldId id="306" r:id="rId45"/>
    <p:sldId id="307" r:id="rId46"/>
    <p:sldId id="313" r:id="rId47"/>
    <p:sldId id="314" r:id="rId48"/>
    <p:sldId id="317" r:id="rId49"/>
    <p:sldId id="322" r:id="rId50"/>
    <p:sldId id="321" r:id="rId51"/>
    <p:sldId id="323" r:id="rId52"/>
    <p:sldId id="324" r:id="rId53"/>
    <p:sldId id="31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FF0000"/>
    <a:srgbClr val="9A0000"/>
    <a:srgbClr val="FFC1C1"/>
    <a:srgbClr val="FF9F9F"/>
    <a:srgbClr val="58267E"/>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062" autoAdjust="0"/>
  </p:normalViewPr>
  <p:slideViewPr>
    <p:cSldViewPr snapToGrid="0" showGuides="1">
      <p:cViewPr varScale="1">
        <p:scale>
          <a:sx n="78" d="100"/>
          <a:sy n="78" d="100"/>
        </p:scale>
        <p:origin x="758" y="72"/>
      </p:cViewPr>
      <p:guideLst>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161E74-1FC1-4F80-903B-C7962B6A04F7}" type="datetimeFigureOut">
              <a:rPr lang="en-GB" smtClean="0"/>
              <a:t>16/11/2019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749207-B4CC-4EDB-B1C8-6C99C0C0029D}" type="slidenum">
              <a:rPr lang="en-GB" smtClean="0"/>
              <a:t>‹#›</a:t>
            </a:fld>
            <a:endParaRPr lang="en-GB"/>
          </a:p>
        </p:txBody>
      </p:sp>
    </p:spTree>
    <p:extLst>
      <p:ext uri="{BB962C8B-B14F-4D97-AF65-F5344CB8AC3E}">
        <p14:creationId xmlns:p14="http://schemas.microsoft.com/office/powerpoint/2010/main" val="4052971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7</a:t>
            </a:fld>
            <a:endParaRPr lang="en-GB"/>
          </a:p>
        </p:txBody>
      </p:sp>
    </p:spTree>
    <p:extLst>
      <p:ext uri="{BB962C8B-B14F-4D97-AF65-F5344CB8AC3E}">
        <p14:creationId xmlns:p14="http://schemas.microsoft.com/office/powerpoint/2010/main" val="2504757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Missing at Random (MAR): </a:t>
            </a:r>
            <a:r>
              <a:rPr lang="en-GB" sz="1200" b="0" i="0" kern="1200" dirty="0">
                <a:solidFill>
                  <a:schemeClr val="tx1"/>
                </a:solidFill>
                <a:effectLst/>
                <a:latin typeface="+mn-lt"/>
                <a:ea typeface="+mn-ea"/>
                <a:cs typeface="+mn-cs"/>
              </a:rPr>
              <a:t>Missing at random means that the fact a data point is missing is not related to the missing data, but it is related to some of the observed data</a:t>
            </a:r>
          </a:p>
          <a:p>
            <a:r>
              <a:rPr lang="en-GB" sz="1200" b="1" i="0" kern="1200" dirty="0">
                <a:solidFill>
                  <a:schemeClr val="tx1"/>
                </a:solidFill>
                <a:effectLst/>
                <a:latin typeface="+mn-lt"/>
                <a:ea typeface="+mn-ea"/>
                <a:cs typeface="+mn-cs"/>
              </a:rPr>
              <a:t>Missing Completely at Random (MCAR):</a:t>
            </a:r>
            <a:r>
              <a:rPr lang="en-GB" sz="1200" b="0" i="0" kern="1200" dirty="0">
                <a:solidFill>
                  <a:schemeClr val="tx1"/>
                </a:solidFill>
                <a:effectLst/>
                <a:latin typeface="+mn-lt"/>
                <a:ea typeface="+mn-ea"/>
                <a:cs typeface="+mn-cs"/>
              </a:rPr>
              <a:t> Does what it says on the tin.</a:t>
            </a:r>
          </a:p>
          <a:p>
            <a:r>
              <a:rPr lang="en-GB" sz="1200" b="1" i="0" kern="1200" dirty="0">
                <a:solidFill>
                  <a:schemeClr val="tx1"/>
                </a:solidFill>
                <a:effectLst/>
                <a:latin typeface="+mn-lt"/>
                <a:ea typeface="+mn-ea"/>
                <a:cs typeface="+mn-cs"/>
              </a:rPr>
              <a:t>Missing not at Random (MNAR): </a:t>
            </a:r>
            <a:r>
              <a:rPr lang="en-GB" sz="1200" b="0" i="0" kern="1200" dirty="0">
                <a:solidFill>
                  <a:schemeClr val="tx1"/>
                </a:solidFill>
                <a:effectLst/>
                <a:latin typeface="+mn-lt"/>
                <a:ea typeface="+mn-ea"/>
                <a:cs typeface="+mn-cs"/>
              </a:rPr>
              <a:t>The data is missing because it shouldn’t be there.  The zero is in fact zero.  It is still real data, it is just that its value is zero.</a:t>
            </a:r>
          </a:p>
          <a:p>
            <a:r>
              <a:rPr lang="en-GB" sz="1200" b="0" i="0" kern="1200" dirty="0">
                <a:solidFill>
                  <a:schemeClr val="tx1"/>
                </a:solidFill>
                <a:effectLst/>
                <a:latin typeface="+mn-lt"/>
                <a:ea typeface="+mn-ea"/>
                <a:cs typeface="+mn-cs"/>
              </a:rPr>
              <a:t>In the first two cases, it is safe to remove the data with missing values (sometimes), while in the third case removing observations with missing values can produce a bias in the model. So we have to be really careful before removing observations. Note that imputation does not necessarily give better results.</a:t>
            </a:r>
          </a:p>
          <a:p>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18</a:t>
            </a:fld>
            <a:endParaRPr lang="en-GB"/>
          </a:p>
        </p:txBody>
      </p:sp>
    </p:spTree>
    <p:extLst>
      <p:ext uri="{BB962C8B-B14F-4D97-AF65-F5344CB8AC3E}">
        <p14:creationId xmlns:p14="http://schemas.microsoft.com/office/powerpoint/2010/main" val="3736478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important points are that the zeroes don’t appear to be at random.  You are not looking at static here: the zeroes tend to be clustered and be in the same place for most samples.  This suggests that they may be present in only one sample, say as a result of a peak shifting slightly and so being measured as if it is a completely new peak.  And I can tell you that the number of zeroes is the same for samples from different patient groups so it isn’t something to do with the </a:t>
            </a:r>
            <a:r>
              <a:rPr lang="en-AU" dirty="0" err="1"/>
              <a:t>pathlogy</a:t>
            </a:r>
            <a:r>
              <a:rPr lang="en-AU" dirty="0"/>
              <a:t>.</a:t>
            </a:r>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19</a:t>
            </a:fld>
            <a:endParaRPr lang="en-GB"/>
          </a:p>
        </p:txBody>
      </p:sp>
    </p:spTree>
    <p:extLst>
      <p:ext uri="{BB962C8B-B14F-4D97-AF65-F5344CB8AC3E}">
        <p14:creationId xmlns:p14="http://schemas.microsoft.com/office/powerpoint/2010/main" val="2340026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margin plots are a great way of seeing whether your zeroes are at random.  If they are random then their distribution should be the same as the distribution of the non-zeroes.  If not, they may be not at random, so if you discard them you may be discarding valid data that just happens to be zero.  You can see that the zeroes are not random.  In fact the median is quite low.  For the orbitrap the </a:t>
            </a:r>
            <a:r>
              <a:rPr lang="en-AU" dirty="0" err="1"/>
              <a:t>cutoff</a:t>
            </a:r>
            <a:r>
              <a:rPr lang="en-AU" dirty="0"/>
              <a:t> is usually 50,000, which is 10.82 on this natural log scale.  It is really close to the median.  So a lot of the zeroes are around this level, so they are probably corresponding with low abundance molecules that are just around the </a:t>
            </a:r>
            <a:r>
              <a:rPr lang="en-AU" dirty="0" err="1"/>
              <a:t>cutoff</a:t>
            </a:r>
            <a:r>
              <a:rPr lang="en-AU" dirty="0"/>
              <a:t> or may be background noise.  That’s great, because those that are low in abundance anyway are unlikely to be really useful to us in this context.</a:t>
            </a:r>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20</a:t>
            </a:fld>
            <a:endParaRPr lang="en-GB"/>
          </a:p>
        </p:txBody>
      </p:sp>
    </p:spTree>
    <p:extLst>
      <p:ext uri="{BB962C8B-B14F-4D97-AF65-F5344CB8AC3E}">
        <p14:creationId xmlns:p14="http://schemas.microsoft.com/office/powerpoint/2010/main" val="1876226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if you look here you can see that in fact many of the peaks are quite small, in fitting with what you can see on the margin plot.</a:t>
            </a:r>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21</a:t>
            </a:fld>
            <a:endParaRPr lang="en-GB"/>
          </a:p>
        </p:txBody>
      </p:sp>
    </p:spTree>
    <p:extLst>
      <p:ext uri="{BB962C8B-B14F-4D97-AF65-F5344CB8AC3E}">
        <p14:creationId xmlns:p14="http://schemas.microsoft.com/office/powerpoint/2010/main" val="176163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23</a:t>
            </a:fld>
            <a:endParaRPr lang="en-GB"/>
          </a:p>
        </p:txBody>
      </p:sp>
    </p:spTree>
    <p:extLst>
      <p:ext uri="{BB962C8B-B14F-4D97-AF65-F5344CB8AC3E}">
        <p14:creationId xmlns:p14="http://schemas.microsoft.com/office/powerpoint/2010/main" val="3811402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29</a:t>
            </a:fld>
            <a:endParaRPr lang="en-GB"/>
          </a:p>
        </p:txBody>
      </p:sp>
    </p:spTree>
    <p:extLst>
      <p:ext uri="{BB962C8B-B14F-4D97-AF65-F5344CB8AC3E}">
        <p14:creationId xmlns:p14="http://schemas.microsoft.com/office/powerpoint/2010/main" val="38945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pPr>
            <a:r>
              <a:rPr lang="en-AU" dirty="0"/>
              <a:t>There was 2L of water in the bowl at 4pm, 0.5L at 8pm but the vet nurse forgot to do the 6pm check.  </a:t>
            </a:r>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30</a:t>
            </a:fld>
            <a:endParaRPr lang="en-GB"/>
          </a:p>
        </p:txBody>
      </p:sp>
    </p:spTree>
    <p:extLst>
      <p:ext uri="{BB962C8B-B14F-4D97-AF65-F5344CB8AC3E}">
        <p14:creationId xmlns:p14="http://schemas.microsoft.com/office/powerpoint/2010/main" val="2961290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pPr>
            <a:r>
              <a:rPr lang="en-AU" dirty="0"/>
              <a:t>Imputation by mean is clearly not suitable.</a:t>
            </a:r>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31</a:t>
            </a:fld>
            <a:endParaRPr lang="en-GB"/>
          </a:p>
        </p:txBody>
      </p:sp>
    </p:spTree>
    <p:extLst>
      <p:ext uri="{BB962C8B-B14F-4D97-AF65-F5344CB8AC3E}">
        <p14:creationId xmlns:p14="http://schemas.microsoft.com/office/powerpoint/2010/main" val="578313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pPr>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32</a:t>
            </a:fld>
            <a:endParaRPr lang="en-GB"/>
          </a:p>
        </p:txBody>
      </p:sp>
    </p:spTree>
    <p:extLst>
      <p:ext uri="{BB962C8B-B14F-4D97-AF65-F5344CB8AC3E}">
        <p14:creationId xmlns:p14="http://schemas.microsoft.com/office/powerpoint/2010/main" val="2161451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pPr>
            <a:r>
              <a:rPr lang="en-AU" dirty="0"/>
              <a:t>1.25L is probably an OK imputed value.</a:t>
            </a:r>
          </a:p>
          <a:p>
            <a:pPr lvl="1">
              <a:lnSpc>
                <a:spcPct val="110000"/>
              </a:lnSpc>
            </a:pPr>
            <a:r>
              <a:rPr lang="en-AU" dirty="0"/>
              <a:t>Not always good though, particularly with extrapolation.  At 12am there was more likely to be a sleeping dog than there was for there to be -1L in the water bowl.</a:t>
            </a:r>
          </a:p>
          <a:p>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33</a:t>
            </a:fld>
            <a:endParaRPr lang="en-GB"/>
          </a:p>
        </p:txBody>
      </p:sp>
    </p:spTree>
    <p:extLst>
      <p:ext uri="{BB962C8B-B14F-4D97-AF65-F5344CB8AC3E}">
        <p14:creationId xmlns:p14="http://schemas.microsoft.com/office/powerpoint/2010/main" val="967725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8</a:t>
            </a:fld>
            <a:endParaRPr lang="en-GB"/>
          </a:p>
        </p:txBody>
      </p:sp>
    </p:spTree>
    <p:extLst>
      <p:ext uri="{BB962C8B-B14F-4D97-AF65-F5344CB8AC3E}">
        <p14:creationId xmlns:p14="http://schemas.microsoft.com/office/powerpoint/2010/main" val="23366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35</a:t>
            </a:fld>
            <a:endParaRPr lang="en-GB"/>
          </a:p>
        </p:txBody>
      </p:sp>
    </p:spTree>
    <p:extLst>
      <p:ext uri="{BB962C8B-B14F-4D97-AF65-F5344CB8AC3E}">
        <p14:creationId xmlns:p14="http://schemas.microsoft.com/office/powerpoint/2010/main" val="774458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t>
            </a:r>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36</a:t>
            </a:fld>
            <a:endParaRPr lang="en-GB"/>
          </a:p>
        </p:txBody>
      </p:sp>
    </p:spTree>
    <p:extLst>
      <p:ext uri="{BB962C8B-B14F-4D97-AF65-F5344CB8AC3E}">
        <p14:creationId xmlns:p14="http://schemas.microsoft.com/office/powerpoint/2010/main" val="2997466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what did I do in the case of the peak intensities?  I looked at my data to try to identify which were real zeroes and which were missing at random.</a:t>
            </a:r>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39</a:t>
            </a:fld>
            <a:endParaRPr lang="en-GB"/>
          </a:p>
        </p:txBody>
      </p:sp>
    </p:spTree>
    <p:extLst>
      <p:ext uri="{BB962C8B-B14F-4D97-AF65-F5344CB8AC3E}">
        <p14:creationId xmlns:p14="http://schemas.microsoft.com/office/powerpoint/2010/main" val="2847218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48</a:t>
            </a:fld>
            <a:endParaRPr lang="en-GB"/>
          </a:p>
        </p:txBody>
      </p:sp>
    </p:spTree>
    <p:extLst>
      <p:ext uri="{BB962C8B-B14F-4D97-AF65-F5344CB8AC3E}">
        <p14:creationId xmlns:p14="http://schemas.microsoft.com/office/powerpoint/2010/main" val="27872136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49</a:t>
            </a:fld>
            <a:endParaRPr lang="en-GB"/>
          </a:p>
        </p:txBody>
      </p:sp>
    </p:spTree>
    <p:extLst>
      <p:ext uri="{BB962C8B-B14F-4D97-AF65-F5344CB8AC3E}">
        <p14:creationId xmlns:p14="http://schemas.microsoft.com/office/powerpoint/2010/main" val="1283854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53</a:t>
            </a:fld>
            <a:endParaRPr lang="en-GB"/>
          </a:p>
        </p:txBody>
      </p:sp>
    </p:spTree>
    <p:extLst>
      <p:ext uri="{BB962C8B-B14F-4D97-AF65-F5344CB8AC3E}">
        <p14:creationId xmlns:p14="http://schemas.microsoft.com/office/powerpoint/2010/main" val="287819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the data that I will be referring to for most of my examples.</a:t>
            </a:r>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9</a:t>
            </a:fld>
            <a:endParaRPr lang="en-GB"/>
          </a:p>
        </p:txBody>
      </p:sp>
    </p:spTree>
    <p:extLst>
      <p:ext uri="{BB962C8B-B14F-4D97-AF65-F5344CB8AC3E}">
        <p14:creationId xmlns:p14="http://schemas.microsoft.com/office/powerpoint/2010/main" val="2992317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Remember to say that the height of the peak is referred to as its intensity and it is indicative of how much of a molecule is present</a:t>
            </a:r>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10</a:t>
            </a:fld>
            <a:endParaRPr lang="en-GB"/>
          </a:p>
        </p:txBody>
      </p:sp>
    </p:spTree>
    <p:extLst>
      <p:ext uri="{BB962C8B-B14F-4D97-AF65-F5344CB8AC3E}">
        <p14:creationId xmlns:p14="http://schemas.microsoft.com/office/powerpoint/2010/main" val="368274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11</a:t>
            </a:fld>
            <a:endParaRPr lang="en-GB"/>
          </a:p>
        </p:txBody>
      </p:sp>
    </p:spTree>
    <p:extLst>
      <p:ext uri="{BB962C8B-B14F-4D97-AF65-F5344CB8AC3E}">
        <p14:creationId xmlns:p14="http://schemas.microsoft.com/office/powerpoint/2010/main" val="4074445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You don’t always need to remove the zeroes because sometimes you can use a zero-inflated </a:t>
            </a:r>
            <a:r>
              <a:rPr lang="en-AU" dirty="0" err="1"/>
              <a:t>poisson</a:t>
            </a:r>
            <a:r>
              <a:rPr lang="en-AU" dirty="0"/>
              <a:t> model or something like that if you know where your zeroes had come from.  In this case they had come from a whole mishmash of reasons.</a:t>
            </a:r>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13</a:t>
            </a:fld>
            <a:endParaRPr lang="en-GB"/>
          </a:p>
        </p:txBody>
      </p:sp>
    </p:spTree>
    <p:extLst>
      <p:ext uri="{BB962C8B-B14F-4D97-AF65-F5344CB8AC3E}">
        <p14:creationId xmlns:p14="http://schemas.microsoft.com/office/powerpoint/2010/main" val="2006258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15</a:t>
            </a:fld>
            <a:endParaRPr lang="en-GB"/>
          </a:p>
        </p:txBody>
      </p:sp>
    </p:spTree>
    <p:extLst>
      <p:ext uri="{BB962C8B-B14F-4D97-AF65-F5344CB8AC3E}">
        <p14:creationId xmlns:p14="http://schemas.microsoft.com/office/powerpoint/2010/main" val="2289480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16</a:t>
            </a:fld>
            <a:endParaRPr lang="en-GB"/>
          </a:p>
        </p:txBody>
      </p:sp>
    </p:spTree>
    <p:extLst>
      <p:ext uri="{BB962C8B-B14F-4D97-AF65-F5344CB8AC3E}">
        <p14:creationId xmlns:p14="http://schemas.microsoft.com/office/powerpoint/2010/main" val="3241426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important points are that the zeroes don’t appear to be at random.  You are not looking at static here: the zeroes tend to be clustered and be in the same place for most samples.  This suggests that they may be present in only one sample, say as a result of a peak shifting slightly and so being measured as if it is a completely new peak.  And I can tell you that the number of zeroes is the same for samples from different patient groups so it isn’t something to do with the pathology.</a:t>
            </a:r>
            <a:endParaRPr lang="en-GB" dirty="0"/>
          </a:p>
        </p:txBody>
      </p:sp>
      <p:sp>
        <p:nvSpPr>
          <p:cNvPr id="4" name="Slide Number Placeholder 3"/>
          <p:cNvSpPr>
            <a:spLocks noGrp="1"/>
          </p:cNvSpPr>
          <p:nvPr>
            <p:ph type="sldNum" sz="quarter" idx="5"/>
          </p:nvPr>
        </p:nvSpPr>
        <p:spPr/>
        <p:txBody>
          <a:bodyPr/>
          <a:lstStyle/>
          <a:p>
            <a:fld id="{1C749207-B4CC-4EDB-B1C8-6C99C0C0029D}" type="slidenum">
              <a:rPr lang="en-GB" smtClean="0"/>
              <a:t>17</a:t>
            </a:fld>
            <a:endParaRPr lang="en-GB"/>
          </a:p>
        </p:txBody>
      </p:sp>
    </p:spTree>
    <p:extLst>
      <p:ext uri="{BB962C8B-B14F-4D97-AF65-F5344CB8AC3E}">
        <p14:creationId xmlns:p14="http://schemas.microsoft.com/office/powerpoint/2010/main" val="2451354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F0D90-6929-4111-AFE6-539EECB240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B501FF6-E2C6-4630-996B-A145199709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8A45DF2-2D60-4058-85A7-608C98922C62}"/>
              </a:ext>
            </a:extLst>
          </p:cNvPr>
          <p:cNvSpPr>
            <a:spLocks noGrp="1"/>
          </p:cNvSpPr>
          <p:nvPr>
            <p:ph type="dt" sz="half" idx="10"/>
          </p:nvPr>
        </p:nvSpPr>
        <p:spPr/>
        <p:txBody>
          <a:bodyPr/>
          <a:lstStyle/>
          <a:p>
            <a:fld id="{E960431F-CEC6-451B-A1C7-C85365470BD9}" type="datetimeFigureOut">
              <a:rPr lang="en-GB" smtClean="0"/>
              <a:t>16/11/2019</a:t>
            </a:fld>
            <a:endParaRPr lang="en-GB"/>
          </a:p>
        </p:txBody>
      </p:sp>
      <p:sp>
        <p:nvSpPr>
          <p:cNvPr id="5" name="Footer Placeholder 4">
            <a:extLst>
              <a:ext uri="{FF2B5EF4-FFF2-40B4-BE49-F238E27FC236}">
                <a16:creationId xmlns:a16="http://schemas.microsoft.com/office/drawing/2014/main" id="{6A3B867D-5F53-454E-96C5-5DF2870299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FD5819-B3E3-479B-A1C8-988EC1748DDB}"/>
              </a:ext>
            </a:extLst>
          </p:cNvPr>
          <p:cNvSpPr>
            <a:spLocks noGrp="1"/>
          </p:cNvSpPr>
          <p:nvPr>
            <p:ph type="sldNum" sz="quarter" idx="12"/>
          </p:nvPr>
        </p:nvSpPr>
        <p:spPr/>
        <p:txBody>
          <a:bodyPr/>
          <a:lstStyle/>
          <a:p>
            <a:fld id="{26338062-61A9-44A4-AC1B-F06C7DF455F1}" type="slidenum">
              <a:rPr lang="en-GB" smtClean="0"/>
              <a:t>‹#›</a:t>
            </a:fld>
            <a:endParaRPr lang="en-GB"/>
          </a:p>
        </p:txBody>
      </p:sp>
    </p:spTree>
    <p:extLst>
      <p:ext uri="{BB962C8B-B14F-4D97-AF65-F5344CB8AC3E}">
        <p14:creationId xmlns:p14="http://schemas.microsoft.com/office/powerpoint/2010/main" val="610352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0D89-2F55-4BAA-99D2-3496B663115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66A12D4-557E-4292-B384-EEA2BF3AF1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A09BEB-1DE6-40F3-9893-CE7CEADA03C3}"/>
              </a:ext>
            </a:extLst>
          </p:cNvPr>
          <p:cNvSpPr>
            <a:spLocks noGrp="1"/>
          </p:cNvSpPr>
          <p:nvPr>
            <p:ph type="dt" sz="half" idx="10"/>
          </p:nvPr>
        </p:nvSpPr>
        <p:spPr/>
        <p:txBody>
          <a:bodyPr/>
          <a:lstStyle/>
          <a:p>
            <a:fld id="{E960431F-CEC6-451B-A1C7-C85365470BD9}" type="datetimeFigureOut">
              <a:rPr lang="en-GB" smtClean="0"/>
              <a:t>16/11/2019</a:t>
            </a:fld>
            <a:endParaRPr lang="en-GB"/>
          </a:p>
        </p:txBody>
      </p:sp>
      <p:sp>
        <p:nvSpPr>
          <p:cNvPr id="5" name="Footer Placeholder 4">
            <a:extLst>
              <a:ext uri="{FF2B5EF4-FFF2-40B4-BE49-F238E27FC236}">
                <a16:creationId xmlns:a16="http://schemas.microsoft.com/office/drawing/2014/main" id="{8CFCDC34-7774-4BCE-8216-0FF5B5FDAF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B6B8DE-769F-4B5C-8ED3-0975AABCDBBC}"/>
              </a:ext>
            </a:extLst>
          </p:cNvPr>
          <p:cNvSpPr>
            <a:spLocks noGrp="1"/>
          </p:cNvSpPr>
          <p:nvPr>
            <p:ph type="sldNum" sz="quarter" idx="12"/>
          </p:nvPr>
        </p:nvSpPr>
        <p:spPr/>
        <p:txBody>
          <a:bodyPr/>
          <a:lstStyle/>
          <a:p>
            <a:fld id="{26338062-61A9-44A4-AC1B-F06C7DF455F1}" type="slidenum">
              <a:rPr lang="en-GB" smtClean="0"/>
              <a:t>‹#›</a:t>
            </a:fld>
            <a:endParaRPr lang="en-GB"/>
          </a:p>
        </p:txBody>
      </p:sp>
    </p:spTree>
    <p:extLst>
      <p:ext uri="{BB962C8B-B14F-4D97-AF65-F5344CB8AC3E}">
        <p14:creationId xmlns:p14="http://schemas.microsoft.com/office/powerpoint/2010/main" val="3561711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427E6-63E5-426C-AAE2-536F199AA1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C7231B9-C526-4B4B-89FF-479E75F8F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4BDF1C9-3835-4630-8486-AD32355221E9}"/>
              </a:ext>
            </a:extLst>
          </p:cNvPr>
          <p:cNvSpPr>
            <a:spLocks noGrp="1"/>
          </p:cNvSpPr>
          <p:nvPr>
            <p:ph type="dt" sz="half" idx="10"/>
          </p:nvPr>
        </p:nvSpPr>
        <p:spPr/>
        <p:txBody>
          <a:bodyPr/>
          <a:lstStyle/>
          <a:p>
            <a:fld id="{E960431F-CEC6-451B-A1C7-C85365470BD9}" type="datetimeFigureOut">
              <a:rPr lang="en-GB" smtClean="0"/>
              <a:t>16/11/2019</a:t>
            </a:fld>
            <a:endParaRPr lang="en-GB"/>
          </a:p>
        </p:txBody>
      </p:sp>
      <p:sp>
        <p:nvSpPr>
          <p:cNvPr id="5" name="Footer Placeholder 4">
            <a:extLst>
              <a:ext uri="{FF2B5EF4-FFF2-40B4-BE49-F238E27FC236}">
                <a16:creationId xmlns:a16="http://schemas.microsoft.com/office/drawing/2014/main" id="{D5139BC3-3556-4755-A9EC-626785E7A1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EF6E70-4C35-424C-B723-0C126B8822C1}"/>
              </a:ext>
            </a:extLst>
          </p:cNvPr>
          <p:cNvSpPr>
            <a:spLocks noGrp="1"/>
          </p:cNvSpPr>
          <p:nvPr>
            <p:ph type="sldNum" sz="quarter" idx="12"/>
          </p:nvPr>
        </p:nvSpPr>
        <p:spPr/>
        <p:txBody>
          <a:bodyPr/>
          <a:lstStyle/>
          <a:p>
            <a:fld id="{26338062-61A9-44A4-AC1B-F06C7DF455F1}" type="slidenum">
              <a:rPr lang="en-GB" smtClean="0"/>
              <a:t>‹#›</a:t>
            </a:fld>
            <a:endParaRPr lang="en-GB"/>
          </a:p>
        </p:txBody>
      </p:sp>
    </p:spTree>
    <p:extLst>
      <p:ext uri="{BB962C8B-B14F-4D97-AF65-F5344CB8AC3E}">
        <p14:creationId xmlns:p14="http://schemas.microsoft.com/office/powerpoint/2010/main" val="92538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C8A2-66FF-40FD-9E29-0C3359FAE1E7}"/>
              </a:ext>
            </a:extLst>
          </p:cNvPr>
          <p:cNvSpPr>
            <a:spLocks noGrp="1"/>
          </p:cNvSpPr>
          <p:nvPr>
            <p:ph type="title"/>
          </p:nvPr>
        </p:nvSpPr>
        <p:spPr>
          <a:solidFill>
            <a:schemeClr val="bg1"/>
          </a:solidFill>
        </p:spPr>
        <p:txBody>
          <a:bodyPr/>
          <a:lstStyle>
            <a:lvl1pPr>
              <a:defRPr>
                <a:solidFill>
                  <a:srgbClr val="7030A0"/>
                </a:solidFill>
                <a:latin typeface="Candara" panose="020E0502030303020204" pitchFamily="34"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6E57C227-8509-4CCB-BEF4-B1B9F57C97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0BFD38D-A5A5-43B6-909A-7D86CDF4D370}"/>
              </a:ext>
            </a:extLst>
          </p:cNvPr>
          <p:cNvSpPr>
            <a:spLocks noGrp="1"/>
          </p:cNvSpPr>
          <p:nvPr>
            <p:ph type="dt" sz="half" idx="10"/>
          </p:nvPr>
        </p:nvSpPr>
        <p:spPr/>
        <p:txBody>
          <a:bodyPr/>
          <a:lstStyle/>
          <a:p>
            <a:fld id="{E960431F-CEC6-451B-A1C7-C85365470BD9}" type="datetimeFigureOut">
              <a:rPr lang="en-GB" smtClean="0"/>
              <a:t>16/11/2019</a:t>
            </a:fld>
            <a:endParaRPr lang="en-GB"/>
          </a:p>
        </p:txBody>
      </p:sp>
      <p:sp>
        <p:nvSpPr>
          <p:cNvPr id="5" name="Footer Placeholder 4">
            <a:extLst>
              <a:ext uri="{FF2B5EF4-FFF2-40B4-BE49-F238E27FC236}">
                <a16:creationId xmlns:a16="http://schemas.microsoft.com/office/drawing/2014/main" id="{1EF19D13-A290-4A42-9593-3DF721E0D0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737EAE-CF0D-4810-A589-3C3F7EAC5F95}"/>
              </a:ext>
            </a:extLst>
          </p:cNvPr>
          <p:cNvSpPr>
            <a:spLocks noGrp="1"/>
          </p:cNvSpPr>
          <p:nvPr>
            <p:ph type="sldNum" sz="quarter" idx="12"/>
          </p:nvPr>
        </p:nvSpPr>
        <p:spPr/>
        <p:txBody>
          <a:bodyPr/>
          <a:lstStyle/>
          <a:p>
            <a:fld id="{26338062-61A9-44A4-AC1B-F06C7DF455F1}" type="slidenum">
              <a:rPr lang="en-GB" smtClean="0"/>
              <a:t>‹#›</a:t>
            </a:fld>
            <a:endParaRPr lang="en-GB"/>
          </a:p>
        </p:txBody>
      </p:sp>
    </p:spTree>
    <p:extLst>
      <p:ext uri="{BB962C8B-B14F-4D97-AF65-F5344CB8AC3E}">
        <p14:creationId xmlns:p14="http://schemas.microsoft.com/office/powerpoint/2010/main" val="389144463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74E7F-2DDE-4B27-A544-1899839202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AB6D94B-E020-4795-9BA8-4BF585ED29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8CD5A8-2CC6-460D-AC5A-F4FD7DFDC48A}"/>
              </a:ext>
            </a:extLst>
          </p:cNvPr>
          <p:cNvSpPr>
            <a:spLocks noGrp="1"/>
          </p:cNvSpPr>
          <p:nvPr>
            <p:ph type="dt" sz="half" idx="10"/>
          </p:nvPr>
        </p:nvSpPr>
        <p:spPr/>
        <p:txBody>
          <a:bodyPr/>
          <a:lstStyle/>
          <a:p>
            <a:fld id="{E960431F-CEC6-451B-A1C7-C85365470BD9}" type="datetimeFigureOut">
              <a:rPr lang="en-GB" smtClean="0"/>
              <a:t>16/11/2019</a:t>
            </a:fld>
            <a:endParaRPr lang="en-GB"/>
          </a:p>
        </p:txBody>
      </p:sp>
      <p:sp>
        <p:nvSpPr>
          <p:cNvPr id="5" name="Footer Placeholder 4">
            <a:extLst>
              <a:ext uri="{FF2B5EF4-FFF2-40B4-BE49-F238E27FC236}">
                <a16:creationId xmlns:a16="http://schemas.microsoft.com/office/drawing/2014/main" id="{4DD3B7E5-A3AA-467E-83FB-3E20708C0F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CF85F8-AB7B-413E-ABC1-C6587512AC36}"/>
              </a:ext>
            </a:extLst>
          </p:cNvPr>
          <p:cNvSpPr>
            <a:spLocks noGrp="1"/>
          </p:cNvSpPr>
          <p:nvPr>
            <p:ph type="sldNum" sz="quarter" idx="12"/>
          </p:nvPr>
        </p:nvSpPr>
        <p:spPr/>
        <p:txBody>
          <a:bodyPr/>
          <a:lstStyle/>
          <a:p>
            <a:fld id="{26338062-61A9-44A4-AC1B-F06C7DF455F1}" type="slidenum">
              <a:rPr lang="en-GB" smtClean="0"/>
              <a:t>‹#›</a:t>
            </a:fld>
            <a:endParaRPr lang="en-GB"/>
          </a:p>
        </p:txBody>
      </p:sp>
    </p:spTree>
    <p:extLst>
      <p:ext uri="{BB962C8B-B14F-4D97-AF65-F5344CB8AC3E}">
        <p14:creationId xmlns:p14="http://schemas.microsoft.com/office/powerpoint/2010/main" val="453292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678B6-083E-482D-9493-6E5EF75A09FC}"/>
              </a:ext>
            </a:extLst>
          </p:cNvPr>
          <p:cNvSpPr>
            <a:spLocks noGrp="1"/>
          </p:cNvSpPr>
          <p:nvPr>
            <p:ph type="title"/>
          </p:nvPr>
        </p:nvSpPr>
        <p:spPr>
          <a:solidFill>
            <a:schemeClr val="bg1"/>
          </a:solidFill>
        </p:spPr>
        <p:txBody>
          <a:bodyPr/>
          <a:lstStyle>
            <a:lvl1pPr>
              <a:defRPr>
                <a:solidFill>
                  <a:srgbClr val="7030A0"/>
                </a:solidFill>
                <a:latin typeface="Candara" panose="020E0502030303020204" pitchFamily="34"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6472F955-C183-4E6A-B5E6-9BA903A07C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0A27A65-0CF6-411C-B154-6A771645C0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F40C792-B592-4258-9BA9-9C3EC24D5EFF}"/>
              </a:ext>
            </a:extLst>
          </p:cNvPr>
          <p:cNvSpPr>
            <a:spLocks noGrp="1"/>
          </p:cNvSpPr>
          <p:nvPr>
            <p:ph type="dt" sz="half" idx="10"/>
          </p:nvPr>
        </p:nvSpPr>
        <p:spPr/>
        <p:txBody>
          <a:bodyPr/>
          <a:lstStyle/>
          <a:p>
            <a:fld id="{E960431F-CEC6-451B-A1C7-C85365470BD9}" type="datetimeFigureOut">
              <a:rPr lang="en-GB" smtClean="0"/>
              <a:t>16/11/2019</a:t>
            </a:fld>
            <a:endParaRPr lang="en-GB"/>
          </a:p>
        </p:txBody>
      </p:sp>
      <p:sp>
        <p:nvSpPr>
          <p:cNvPr id="6" name="Footer Placeholder 5">
            <a:extLst>
              <a:ext uri="{FF2B5EF4-FFF2-40B4-BE49-F238E27FC236}">
                <a16:creationId xmlns:a16="http://schemas.microsoft.com/office/drawing/2014/main" id="{EDF376D2-7277-4B56-919F-A745C100A64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FAD753F-026B-4450-9A8C-D0DC4E0246E4}"/>
              </a:ext>
            </a:extLst>
          </p:cNvPr>
          <p:cNvSpPr>
            <a:spLocks noGrp="1"/>
          </p:cNvSpPr>
          <p:nvPr>
            <p:ph type="sldNum" sz="quarter" idx="12"/>
          </p:nvPr>
        </p:nvSpPr>
        <p:spPr/>
        <p:txBody>
          <a:bodyPr/>
          <a:lstStyle/>
          <a:p>
            <a:fld id="{26338062-61A9-44A4-AC1B-F06C7DF455F1}" type="slidenum">
              <a:rPr lang="en-GB" smtClean="0"/>
              <a:t>‹#›</a:t>
            </a:fld>
            <a:endParaRPr lang="en-GB"/>
          </a:p>
        </p:txBody>
      </p:sp>
    </p:spTree>
    <p:extLst>
      <p:ext uri="{BB962C8B-B14F-4D97-AF65-F5344CB8AC3E}">
        <p14:creationId xmlns:p14="http://schemas.microsoft.com/office/powerpoint/2010/main" val="183285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ECE7-0FDB-479C-B464-AD574EB8A00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A55EEF3-8FF4-40D8-B72A-DC6D7018BE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ED4B5-42AD-490D-81CF-A0A0DF089C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1ADA87-8F3E-4A8A-8B6C-1B594114B6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77A498-D9AE-4E59-9E6F-2779C5A89E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B3B7F73-A151-4839-B552-FA65DDC40FE7}"/>
              </a:ext>
            </a:extLst>
          </p:cNvPr>
          <p:cNvSpPr>
            <a:spLocks noGrp="1"/>
          </p:cNvSpPr>
          <p:nvPr>
            <p:ph type="dt" sz="half" idx="10"/>
          </p:nvPr>
        </p:nvSpPr>
        <p:spPr/>
        <p:txBody>
          <a:bodyPr/>
          <a:lstStyle/>
          <a:p>
            <a:fld id="{E960431F-CEC6-451B-A1C7-C85365470BD9}" type="datetimeFigureOut">
              <a:rPr lang="en-GB" smtClean="0"/>
              <a:t>16/11/2019</a:t>
            </a:fld>
            <a:endParaRPr lang="en-GB"/>
          </a:p>
        </p:txBody>
      </p:sp>
      <p:sp>
        <p:nvSpPr>
          <p:cNvPr id="8" name="Footer Placeholder 7">
            <a:extLst>
              <a:ext uri="{FF2B5EF4-FFF2-40B4-BE49-F238E27FC236}">
                <a16:creationId xmlns:a16="http://schemas.microsoft.com/office/drawing/2014/main" id="{ABC3A8C5-FC38-4C1C-8CED-D4ED238F35A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1F089A1-13D5-4F36-B03C-ED0D83350B8A}"/>
              </a:ext>
            </a:extLst>
          </p:cNvPr>
          <p:cNvSpPr>
            <a:spLocks noGrp="1"/>
          </p:cNvSpPr>
          <p:nvPr>
            <p:ph type="sldNum" sz="quarter" idx="12"/>
          </p:nvPr>
        </p:nvSpPr>
        <p:spPr/>
        <p:txBody>
          <a:bodyPr/>
          <a:lstStyle/>
          <a:p>
            <a:fld id="{26338062-61A9-44A4-AC1B-F06C7DF455F1}" type="slidenum">
              <a:rPr lang="en-GB" smtClean="0"/>
              <a:t>‹#›</a:t>
            </a:fld>
            <a:endParaRPr lang="en-GB"/>
          </a:p>
        </p:txBody>
      </p:sp>
    </p:spTree>
    <p:extLst>
      <p:ext uri="{BB962C8B-B14F-4D97-AF65-F5344CB8AC3E}">
        <p14:creationId xmlns:p14="http://schemas.microsoft.com/office/powerpoint/2010/main" val="1491644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17FE-1441-4E9D-BECC-140B497FA6A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5C2E4E5-578B-4378-9E62-431CB3C9E868}"/>
              </a:ext>
            </a:extLst>
          </p:cNvPr>
          <p:cNvSpPr>
            <a:spLocks noGrp="1"/>
          </p:cNvSpPr>
          <p:nvPr>
            <p:ph type="dt" sz="half" idx="10"/>
          </p:nvPr>
        </p:nvSpPr>
        <p:spPr/>
        <p:txBody>
          <a:bodyPr/>
          <a:lstStyle/>
          <a:p>
            <a:fld id="{E960431F-CEC6-451B-A1C7-C85365470BD9}" type="datetimeFigureOut">
              <a:rPr lang="en-GB" smtClean="0"/>
              <a:t>16/11/2019</a:t>
            </a:fld>
            <a:endParaRPr lang="en-GB"/>
          </a:p>
        </p:txBody>
      </p:sp>
      <p:sp>
        <p:nvSpPr>
          <p:cNvPr id="4" name="Footer Placeholder 3">
            <a:extLst>
              <a:ext uri="{FF2B5EF4-FFF2-40B4-BE49-F238E27FC236}">
                <a16:creationId xmlns:a16="http://schemas.microsoft.com/office/drawing/2014/main" id="{464B858A-30FD-4732-8937-5CBB6790F2C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650A04B-477F-40D4-B68C-FE76A1B6DBAF}"/>
              </a:ext>
            </a:extLst>
          </p:cNvPr>
          <p:cNvSpPr>
            <a:spLocks noGrp="1"/>
          </p:cNvSpPr>
          <p:nvPr>
            <p:ph type="sldNum" sz="quarter" idx="12"/>
          </p:nvPr>
        </p:nvSpPr>
        <p:spPr/>
        <p:txBody>
          <a:bodyPr/>
          <a:lstStyle/>
          <a:p>
            <a:fld id="{26338062-61A9-44A4-AC1B-F06C7DF455F1}" type="slidenum">
              <a:rPr lang="en-GB" smtClean="0"/>
              <a:t>‹#›</a:t>
            </a:fld>
            <a:endParaRPr lang="en-GB"/>
          </a:p>
        </p:txBody>
      </p:sp>
    </p:spTree>
    <p:extLst>
      <p:ext uri="{BB962C8B-B14F-4D97-AF65-F5344CB8AC3E}">
        <p14:creationId xmlns:p14="http://schemas.microsoft.com/office/powerpoint/2010/main" val="1764637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2F208C-3B8E-43A6-8518-BD1CC861188A}"/>
              </a:ext>
            </a:extLst>
          </p:cNvPr>
          <p:cNvSpPr>
            <a:spLocks noGrp="1"/>
          </p:cNvSpPr>
          <p:nvPr>
            <p:ph type="dt" sz="half" idx="10"/>
          </p:nvPr>
        </p:nvSpPr>
        <p:spPr/>
        <p:txBody>
          <a:bodyPr/>
          <a:lstStyle/>
          <a:p>
            <a:fld id="{E960431F-CEC6-451B-A1C7-C85365470BD9}" type="datetimeFigureOut">
              <a:rPr lang="en-GB" smtClean="0"/>
              <a:t>16/11/2019</a:t>
            </a:fld>
            <a:endParaRPr lang="en-GB"/>
          </a:p>
        </p:txBody>
      </p:sp>
      <p:sp>
        <p:nvSpPr>
          <p:cNvPr id="3" name="Footer Placeholder 2">
            <a:extLst>
              <a:ext uri="{FF2B5EF4-FFF2-40B4-BE49-F238E27FC236}">
                <a16:creationId xmlns:a16="http://schemas.microsoft.com/office/drawing/2014/main" id="{1664BD72-F816-4C59-AB95-7F75E157D46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C4402B7-1566-4D8C-A72D-0CAFD5784D9A}"/>
              </a:ext>
            </a:extLst>
          </p:cNvPr>
          <p:cNvSpPr>
            <a:spLocks noGrp="1"/>
          </p:cNvSpPr>
          <p:nvPr>
            <p:ph type="sldNum" sz="quarter" idx="12"/>
          </p:nvPr>
        </p:nvSpPr>
        <p:spPr/>
        <p:txBody>
          <a:bodyPr/>
          <a:lstStyle/>
          <a:p>
            <a:fld id="{26338062-61A9-44A4-AC1B-F06C7DF455F1}" type="slidenum">
              <a:rPr lang="en-GB" smtClean="0"/>
              <a:t>‹#›</a:t>
            </a:fld>
            <a:endParaRPr lang="en-GB"/>
          </a:p>
        </p:txBody>
      </p:sp>
    </p:spTree>
    <p:extLst>
      <p:ext uri="{BB962C8B-B14F-4D97-AF65-F5344CB8AC3E}">
        <p14:creationId xmlns:p14="http://schemas.microsoft.com/office/powerpoint/2010/main" val="1696102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F8685-6539-46FE-9719-8881AB801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F007F11-0489-4644-A985-37EEB31B71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C81E4B9-B4C4-4B5C-BDEE-D4F55D0657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6C1A92-3234-41A0-AC44-30D5D63F45D0}"/>
              </a:ext>
            </a:extLst>
          </p:cNvPr>
          <p:cNvSpPr>
            <a:spLocks noGrp="1"/>
          </p:cNvSpPr>
          <p:nvPr>
            <p:ph type="dt" sz="half" idx="10"/>
          </p:nvPr>
        </p:nvSpPr>
        <p:spPr/>
        <p:txBody>
          <a:bodyPr/>
          <a:lstStyle/>
          <a:p>
            <a:fld id="{E960431F-CEC6-451B-A1C7-C85365470BD9}" type="datetimeFigureOut">
              <a:rPr lang="en-GB" smtClean="0"/>
              <a:t>16/11/2019</a:t>
            </a:fld>
            <a:endParaRPr lang="en-GB"/>
          </a:p>
        </p:txBody>
      </p:sp>
      <p:sp>
        <p:nvSpPr>
          <p:cNvPr id="6" name="Footer Placeholder 5">
            <a:extLst>
              <a:ext uri="{FF2B5EF4-FFF2-40B4-BE49-F238E27FC236}">
                <a16:creationId xmlns:a16="http://schemas.microsoft.com/office/drawing/2014/main" id="{CA13C701-C979-418F-A138-A6BA4536EC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5EE0512-CF19-4E23-959E-5D29AD7CE1B9}"/>
              </a:ext>
            </a:extLst>
          </p:cNvPr>
          <p:cNvSpPr>
            <a:spLocks noGrp="1"/>
          </p:cNvSpPr>
          <p:nvPr>
            <p:ph type="sldNum" sz="quarter" idx="12"/>
          </p:nvPr>
        </p:nvSpPr>
        <p:spPr/>
        <p:txBody>
          <a:bodyPr/>
          <a:lstStyle/>
          <a:p>
            <a:fld id="{26338062-61A9-44A4-AC1B-F06C7DF455F1}" type="slidenum">
              <a:rPr lang="en-GB" smtClean="0"/>
              <a:t>‹#›</a:t>
            </a:fld>
            <a:endParaRPr lang="en-GB"/>
          </a:p>
        </p:txBody>
      </p:sp>
    </p:spTree>
    <p:extLst>
      <p:ext uri="{BB962C8B-B14F-4D97-AF65-F5344CB8AC3E}">
        <p14:creationId xmlns:p14="http://schemas.microsoft.com/office/powerpoint/2010/main" val="3885324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E8F1E-ECD8-43D6-AFD4-9314F4E506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91AA1AB-6D95-42AE-8D95-F91B61E97A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DB8E61E-67E9-4CEB-B5D7-AB3B79B161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D9CAE4-A41D-4FBD-9B6D-2C9E5BCF3614}"/>
              </a:ext>
            </a:extLst>
          </p:cNvPr>
          <p:cNvSpPr>
            <a:spLocks noGrp="1"/>
          </p:cNvSpPr>
          <p:nvPr>
            <p:ph type="dt" sz="half" idx="10"/>
          </p:nvPr>
        </p:nvSpPr>
        <p:spPr/>
        <p:txBody>
          <a:bodyPr/>
          <a:lstStyle/>
          <a:p>
            <a:fld id="{E960431F-CEC6-451B-A1C7-C85365470BD9}" type="datetimeFigureOut">
              <a:rPr lang="en-GB" smtClean="0"/>
              <a:t>16/11/2019</a:t>
            </a:fld>
            <a:endParaRPr lang="en-GB"/>
          </a:p>
        </p:txBody>
      </p:sp>
      <p:sp>
        <p:nvSpPr>
          <p:cNvPr id="6" name="Footer Placeholder 5">
            <a:extLst>
              <a:ext uri="{FF2B5EF4-FFF2-40B4-BE49-F238E27FC236}">
                <a16:creationId xmlns:a16="http://schemas.microsoft.com/office/drawing/2014/main" id="{B35C158A-EB4E-4EC9-9F00-40AF7F9F24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8753A6C-3129-4F08-A2E6-7D602F1F0F8B}"/>
              </a:ext>
            </a:extLst>
          </p:cNvPr>
          <p:cNvSpPr>
            <a:spLocks noGrp="1"/>
          </p:cNvSpPr>
          <p:nvPr>
            <p:ph type="sldNum" sz="quarter" idx="12"/>
          </p:nvPr>
        </p:nvSpPr>
        <p:spPr/>
        <p:txBody>
          <a:bodyPr/>
          <a:lstStyle/>
          <a:p>
            <a:fld id="{26338062-61A9-44A4-AC1B-F06C7DF455F1}" type="slidenum">
              <a:rPr lang="en-GB" smtClean="0"/>
              <a:t>‹#›</a:t>
            </a:fld>
            <a:endParaRPr lang="en-GB"/>
          </a:p>
        </p:txBody>
      </p:sp>
    </p:spTree>
    <p:extLst>
      <p:ext uri="{BB962C8B-B14F-4D97-AF65-F5344CB8AC3E}">
        <p14:creationId xmlns:p14="http://schemas.microsoft.com/office/powerpoint/2010/main" val="842744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C438A4-6DAA-4ECE-8627-6025BFD81C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4937032-48ED-4C82-967F-B67B8C7A3C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2A320D-F009-4DCC-AF2A-80673F531D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60431F-CEC6-451B-A1C7-C85365470BD9}" type="datetimeFigureOut">
              <a:rPr lang="en-GB" smtClean="0"/>
              <a:t>16/11/2019</a:t>
            </a:fld>
            <a:endParaRPr lang="en-GB"/>
          </a:p>
        </p:txBody>
      </p:sp>
      <p:sp>
        <p:nvSpPr>
          <p:cNvPr id="5" name="Footer Placeholder 4">
            <a:extLst>
              <a:ext uri="{FF2B5EF4-FFF2-40B4-BE49-F238E27FC236}">
                <a16:creationId xmlns:a16="http://schemas.microsoft.com/office/drawing/2014/main" id="{F4A80341-F404-4735-B418-7521C5F929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30ECAB8-583A-4CA6-9B04-E60B2A3A25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338062-61A9-44A4-AC1B-F06C7DF455F1}" type="slidenum">
              <a:rPr lang="en-GB" smtClean="0"/>
              <a:t>‹#›</a:t>
            </a:fld>
            <a:endParaRPr lang="en-GB"/>
          </a:p>
        </p:txBody>
      </p:sp>
    </p:spTree>
    <p:extLst>
      <p:ext uri="{BB962C8B-B14F-4D97-AF65-F5344CB8AC3E}">
        <p14:creationId xmlns:p14="http://schemas.microsoft.com/office/powerpoint/2010/main" val="1092547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0E575-06A2-4774-8A86-2AB067CB1384}"/>
              </a:ext>
            </a:extLst>
          </p:cNvPr>
          <p:cNvSpPr>
            <a:spLocks noGrp="1"/>
          </p:cNvSpPr>
          <p:nvPr>
            <p:ph type="ctrTitle"/>
          </p:nvPr>
        </p:nvSpPr>
        <p:spPr>
          <a:xfrm>
            <a:off x="609601" y="1513491"/>
            <a:ext cx="11004330" cy="1996472"/>
          </a:xfrm>
          <a:solidFill>
            <a:schemeClr val="bg1"/>
          </a:solidFill>
        </p:spPr>
        <p:txBody>
          <a:bodyPr anchor="ctr"/>
          <a:lstStyle/>
          <a:p>
            <a:r>
              <a:rPr lang="en-AU" dirty="0">
                <a:solidFill>
                  <a:schemeClr val="accent1">
                    <a:lumMod val="75000"/>
                  </a:schemeClr>
                </a:solidFill>
                <a:latin typeface="Lucida Bright" panose="02040602050505020304" pitchFamily="18" charset="0"/>
              </a:rPr>
              <a:t>First, prepare your data</a:t>
            </a:r>
            <a:endParaRPr lang="en-GB" dirty="0">
              <a:solidFill>
                <a:schemeClr val="accent1">
                  <a:lumMod val="75000"/>
                </a:schemeClr>
              </a:solidFill>
              <a:latin typeface="Lucida Bright" panose="02040602050505020304" pitchFamily="18" charset="0"/>
            </a:endParaRPr>
          </a:p>
        </p:txBody>
      </p:sp>
      <p:sp>
        <p:nvSpPr>
          <p:cNvPr id="3" name="Subtitle 2">
            <a:extLst>
              <a:ext uri="{FF2B5EF4-FFF2-40B4-BE49-F238E27FC236}">
                <a16:creationId xmlns:a16="http://schemas.microsoft.com/office/drawing/2014/main" id="{404B1417-7CED-4E76-8544-A974AD5EDA94}"/>
              </a:ext>
            </a:extLst>
          </p:cNvPr>
          <p:cNvSpPr>
            <a:spLocks noGrp="1"/>
          </p:cNvSpPr>
          <p:nvPr>
            <p:ph type="subTitle" idx="1"/>
          </p:nvPr>
        </p:nvSpPr>
        <p:spPr/>
        <p:txBody>
          <a:bodyPr/>
          <a:lstStyle/>
          <a:p>
            <a:r>
              <a:rPr lang="en-AU" dirty="0"/>
              <a:t>Dr Simone Cuff</a:t>
            </a:r>
            <a:endParaRPr lang="en-GB" dirty="0"/>
          </a:p>
        </p:txBody>
      </p:sp>
      <p:sp>
        <p:nvSpPr>
          <p:cNvPr id="4" name="TextBox 3">
            <a:extLst>
              <a:ext uri="{FF2B5EF4-FFF2-40B4-BE49-F238E27FC236}">
                <a16:creationId xmlns:a16="http://schemas.microsoft.com/office/drawing/2014/main" id="{2D2259B4-9B5A-47D5-A2F3-9BD409C8E7BE}"/>
              </a:ext>
            </a:extLst>
          </p:cNvPr>
          <p:cNvSpPr txBox="1"/>
          <p:nvPr/>
        </p:nvSpPr>
        <p:spPr>
          <a:xfrm>
            <a:off x="516358" y="5488943"/>
            <a:ext cx="3702873" cy="923330"/>
          </a:xfrm>
          <a:prstGeom prst="rect">
            <a:avLst/>
          </a:prstGeom>
          <a:noFill/>
        </p:spPr>
        <p:txBody>
          <a:bodyPr wrap="none" rtlCol="0">
            <a:spAutoFit/>
          </a:bodyPr>
          <a:lstStyle/>
          <a:p>
            <a:r>
              <a:rPr lang="en-AU" dirty="0"/>
              <a:t>Research Associate, </a:t>
            </a:r>
          </a:p>
          <a:p>
            <a:r>
              <a:rPr lang="en-AU" dirty="0"/>
              <a:t>Translational Immunology,</a:t>
            </a:r>
          </a:p>
          <a:p>
            <a:r>
              <a:rPr lang="en-AU" dirty="0"/>
              <a:t> Cardiff University School of Medicine</a:t>
            </a:r>
            <a:endParaRPr lang="en-GB" dirty="0"/>
          </a:p>
        </p:txBody>
      </p:sp>
      <p:sp>
        <p:nvSpPr>
          <p:cNvPr id="5" name="TextBox 4">
            <a:extLst>
              <a:ext uri="{FF2B5EF4-FFF2-40B4-BE49-F238E27FC236}">
                <a16:creationId xmlns:a16="http://schemas.microsoft.com/office/drawing/2014/main" id="{A1665691-3A81-4977-BAEB-930BED3F2D75}"/>
              </a:ext>
            </a:extLst>
          </p:cNvPr>
          <p:cNvSpPr txBox="1"/>
          <p:nvPr/>
        </p:nvSpPr>
        <p:spPr>
          <a:xfrm>
            <a:off x="9672506" y="5257800"/>
            <a:ext cx="1674817" cy="369332"/>
          </a:xfrm>
          <a:prstGeom prst="rect">
            <a:avLst/>
          </a:prstGeom>
          <a:noFill/>
        </p:spPr>
        <p:txBody>
          <a:bodyPr wrap="none" rtlCol="0">
            <a:spAutoFit/>
          </a:bodyPr>
          <a:lstStyle/>
          <a:p>
            <a:r>
              <a:rPr lang="en-AU" dirty="0"/>
              <a:t>@</a:t>
            </a:r>
            <a:r>
              <a:rPr lang="en-AU" dirty="0" err="1"/>
              <a:t>SimoneMCuff</a:t>
            </a:r>
            <a:endParaRPr lang="en-GB" dirty="0"/>
          </a:p>
        </p:txBody>
      </p:sp>
      <p:pic>
        <p:nvPicPr>
          <p:cNvPr id="6" name="Picture 5">
            <a:extLst>
              <a:ext uri="{FF2B5EF4-FFF2-40B4-BE49-F238E27FC236}">
                <a16:creationId xmlns:a16="http://schemas.microsoft.com/office/drawing/2014/main" id="{A421998C-9835-4F65-83F8-DEB823E70024}"/>
              </a:ext>
            </a:extLst>
          </p:cNvPr>
          <p:cNvPicPr>
            <a:picLocks noChangeAspect="1"/>
          </p:cNvPicPr>
          <p:nvPr/>
        </p:nvPicPr>
        <p:blipFill>
          <a:blip r:embed="rId2"/>
          <a:stretch>
            <a:fillRect/>
          </a:stretch>
        </p:blipFill>
        <p:spPr>
          <a:xfrm>
            <a:off x="9107212" y="5201763"/>
            <a:ext cx="481406" cy="481406"/>
          </a:xfrm>
          <a:prstGeom prst="rect">
            <a:avLst/>
          </a:prstGeom>
        </p:spPr>
      </p:pic>
      <p:pic>
        <p:nvPicPr>
          <p:cNvPr id="7" name="Picture 6">
            <a:extLst>
              <a:ext uri="{FF2B5EF4-FFF2-40B4-BE49-F238E27FC236}">
                <a16:creationId xmlns:a16="http://schemas.microsoft.com/office/drawing/2014/main" id="{511A0A69-0EF2-44BC-8E0E-29F69BD54DD6}"/>
              </a:ext>
            </a:extLst>
          </p:cNvPr>
          <p:cNvPicPr>
            <a:picLocks noChangeAspect="1"/>
          </p:cNvPicPr>
          <p:nvPr/>
        </p:nvPicPr>
        <p:blipFill rotWithShape="1">
          <a:blip r:embed="rId3"/>
          <a:srcRect l="20306" t="20821" r="20244" b="26336"/>
          <a:stretch/>
        </p:blipFill>
        <p:spPr>
          <a:xfrm>
            <a:off x="9008160" y="5788296"/>
            <a:ext cx="679509" cy="654341"/>
          </a:xfrm>
          <a:prstGeom prst="rect">
            <a:avLst/>
          </a:prstGeom>
        </p:spPr>
      </p:pic>
      <p:sp>
        <p:nvSpPr>
          <p:cNvPr id="8" name="TextBox 7">
            <a:extLst>
              <a:ext uri="{FF2B5EF4-FFF2-40B4-BE49-F238E27FC236}">
                <a16:creationId xmlns:a16="http://schemas.microsoft.com/office/drawing/2014/main" id="{462B0E8B-6640-48DA-BBEE-BB4F937CBD10}"/>
              </a:ext>
            </a:extLst>
          </p:cNvPr>
          <p:cNvSpPr txBox="1"/>
          <p:nvPr/>
        </p:nvSpPr>
        <p:spPr>
          <a:xfrm>
            <a:off x="9806097" y="5930800"/>
            <a:ext cx="1723805" cy="369332"/>
          </a:xfrm>
          <a:prstGeom prst="rect">
            <a:avLst/>
          </a:prstGeom>
          <a:noFill/>
        </p:spPr>
        <p:txBody>
          <a:bodyPr wrap="none" rtlCol="0">
            <a:spAutoFit/>
          </a:bodyPr>
          <a:lstStyle/>
          <a:p>
            <a:r>
              <a:rPr lang="en-AU" dirty="0"/>
              <a:t>cuffsm@cf.ac.uk</a:t>
            </a:r>
            <a:endParaRPr lang="en-GB" dirty="0"/>
          </a:p>
        </p:txBody>
      </p:sp>
    </p:spTree>
    <p:extLst>
      <p:ext uri="{BB962C8B-B14F-4D97-AF65-F5344CB8AC3E}">
        <p14:creationId xmlns:p14="http://schemas.microsoft.com/office/powerpoint/2010/main" val="959793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7">
            <a:extLst>
              <a:ext uri="{FF2B5EF4-FFF2-40B4-BE49-F238E27FC236}">
                <a16:creationId xmlns:a16="http://schemas.microsoft.com/office/drawing/2014/main" id="{31DA6487-3412-460C-8562-AE4207243262}"/>
              </a:ext>
            </a:extLst>
          </p:cNvPr>
          <p:cNvSpPr>
            <a:spLocks noChangeArrowheads="1"/>
          </p:cNvSpPr>
          <p:nvPr/>
        </p:nvSpPr>
        <p:spPr bwMode="auto">
          <a:xfrm>
            <a:off x="5890578" y="592138"/>
            <a:ext cx="6172201" cy="2133600"/>
          </a:xfrm>
          <a:prstGeom prst="rect">
            <a:avLst/>
          </a:prstGeom>
          <a:solidFill>
            <a:schemeClr val="bg1"/>
          </a:solidFill>
          <a:ln w="12700">
            <a:solidFill>
              <a:srgbClr val="1F4D78"/>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86D33FFF-3F89-49EC-86E7-F3A285970759}"/>
              </a:ext>
            </a:extLst>
          </p:cNvPr>
          <p:cNvSpPr/>
          <p:nvPr/>
        </p:nvSpPr>
        <p:spPr>
          <a:xfrm>
            <a:off x="3450590" y="606328"/>
            <a:ext cx="1918225" cy="21159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Bef>
                <a:spcPts val="500"/>
              </a:spcBef>
              <a:spcAft>
                <a:spcPts val="1000"/>
              </a:spcAft>
            </a:pPr>
            <a:r>
              <a:rPr lang="en-GB" sz="1000">
                <a:effectLst/>
                <a:ea typeface="MS Mincho" panose="02020609040205080304" pitchFamily="49" charset="-128"/>
                <a:cs typeface="Times New Roman" panose="02020603050405020304" pitchFamily="18" charset="0"/>
              </a:rPr>
              <a:t> </a:t>
            </a:r>
          </a:p>
        </p:txBody>
      </p:sp>
      <p:sp>
        <p:nvSpPr>
          <p:cNvPr id="25" name="Rectangle 24">
            <a:extLst>
              <a:ext uri="{FF2B5EF4-FFF2-40B4-BE49-F238E27FC236}">
                <a16:creationId xmlns:a16="http://schemas.microsoft.com/office/drawing/2014/main" id="{C8DE079B-8573-49DB-8B85-1F129607CB93}"/>
              </a:ext>
            </a:extLst>
          </p:cNvPr>
          <p:cNvSpPr/>
          <p:nvPr/>
        </p:nvSpPr>
        <p:spPr>
          <a:xfrm>
            <a:off x="1021155" y="597362"/>
            <a:ext cx="1918225" cy="21159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Bef>
                <a:spcPts val="500"/>
              </a:spcBef>
              <a:spcAft>
                <a:spcPts val="1000"/>
              </a:spcAft>
            </a:pPr>
            <a:r>
              <a:rPr lang="en-GB" sz="1000">
                <a:effectLst/>
                <a:ea typeface="MS Mincho" panose="02020609040205080304" pitchFamily="49" charset="-128"/>
                <a:cs typeface="Times New Roman" panose="02020603050405020304" pitchFamily="18" charset="0"/>
              </a:rPr>
              <a:t> </a:t>
            </a:r>
          </a:p>
        </p:txBody>
      </p:sp>
      <p:pic>
        <p:nvPicPr>
          <p:cNvPr id="2062" name="Picture 3" descr="http://www.clker.com/cliparts/d/5/b/2/1195432651236937346eppendorf_opened__carlos_01.svg.hi.png">
            <a:extLst>
              <a:ext uri="{FF2B5EF4-FFF2-40B4-BE49-F238E27FC236}">
                <a16:creationId xmlns:a16="http://schemas.microsoft.com/office/drawing/2014/main" id="{6960093D-F8F1-4630-B777-512CAF49D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682" y="1090614"/>
            <a:ext cx="517525" cy="8683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1" descr="https://upload.wikimedia.org/wikipedia/commons/thumb/3/3f/Chromatography_column.PNG/220px-Chromatography_column.PNG">
            <a:extLst>
              <a:ext uri="{FF2B5EF4-FFF2-40B4-BE49-F238E27FC236}">
                <a16:creationId xmlns:a16="http://schemas.microsoft.com/office/drawing/2014/main" id="{8FC839BC-6F34-4620-B4C9-4BA02A109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3774" y="887096"/>
            <a:ext cx="930275" cy="108902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6">
            <a:extLst>
              <a:ext uri="{FF2B5EF4-FFF2-40B4-BE49-F238E27FC236}">
                <a16:creationId xmlns:a16="http://schemas.microsoft.com/office/drawing/2014/main" id="{BA17CB4C-2040-4548-93A3-656C8C150D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64" t="29073" r="3345" b="11365"/>
          <a:stretch>
            <a:fillRect/>
          </a:stretch>
        </p:blipFill>
        <p:spPr bwMode="auto">
          <a:xfrm>
            <a:off x="6152664" y="629186"/>
            <a:ext cx="5775325" cy="1790700"/>
          </a:xfrm>
          <a:prstGeom prst="rect">
            <a:avLst/>
          </a:prstGeom>
          <a:noFill/>
          <a:extLst>
            <a:ext uri="{909E8E84-426E-40DD-AFC4-6F175D3DCCD1}">
              <a14:hiddenFill xmlns:a14="http://schemas.microsoft.com/office/drawing/2010/main">
                <a:solidFill>
                  <a:srgbClr val="FFFFFF"/>
                </a:solidFill>
              </a14:hiddenFill>
            </a:ext>
          </a:extLst>
        </p:spPr>
      </p:pic>
      <p:sp>
        <p:nvSpPr>
          <p:cNvPr id="6" name="Down Arrow 23">
            <a:extLst>
              <a:ext uri="{FF2B5EF4-FFF2-40B4-BE49-F238E27FC236}">
                <a16:creationId xmlns:a16="http://schemas.microsoft.com/office/drawing/2014/main" id="{841AB919-EAFE-4ACC-B7B8-9421FEDCFCF6}"/>
              </a:ext>
            </a:extLst>
          </p:cNvPr>
          <p:cNvSpPr/>
          <p:nvPr/>
        </p:nvSpPr>
        <p:spPr>
          <a:xfrm>
            <a:off x="8293566" y="2902704"/>
            <a:ext cx="1493520" cy="4114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 name="Text Box 2">
            <a:extLst>
              <a:ext uri="{FF2B5EF4-FFF2-40B4-BE49-F238E27FC236}">
                <a16:creationId xmlns:a16="http://schemas.microsoft.com/office/drawing/2014/main" id="{43C92FF6-9EAF-4CA7-9531-D216D90DDEAD}"/>
              </a:ext>
            </a:extLst>
          </p:cNvPr>
          <p:cNvSpPr txBox="1">
            <a:spLocks noChangeArrowheads="1"/>
          </p:cNvSpPr>
          <p:nvPr/>
        </p:nvSpPr>
        <p:spPr bwMode="auto">
          <a:xfrm>
            <a:off x="1510553" y="2115842"/>
            <a:ext cx="1089025" cy="517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alibri" panose="020F0502020204030204" pitchFamily="34" charset="0"/>
                <a:ea typeface="MS Mincho" panose="02020609040205080304" pitchFamily="49" charset="-128"/>
                <a:cs typeface="Times New Roman" panose="02020603050405020304" pitchFamily="18" charset="0"/>
              </a:rPr>
              <a:t>Lipid extraction from plasma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 Box 9">
            <a:extLst>
              <a:ext uri="{FF2B5EF4-FFF2-40B4-BE49-F238E27FC236}">
                <a16:creationId xmlns:a16="http://schemas.microsoft.com/office/drawing/2014/main" id="{EF308ACB-B998-4C7D-A99A-0B09BC81D312}"/>
              </a:ext>
            </a:extLst>
          </p:cNvPr>
          <p:cNvSpPr txBox="1">
            <a:spLocks noChangeArrowheads="1"/>
          </p:cNvSpPr>
          <p:nvPr/>
        </p:nvSpPr>
        <p:spPr bwMode="auto">
          <a:xfrm>
            <a:off x="3603364" y="2308226"/>
            <a:ext cx="1765451" cy="3800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alibri" panose="020F0502020204030204" pitchFamily="34" charset="0"/>
                <a:ea typeface="MS Mincho" panose="02020609040205080304" pitchFamily="49" charset="-128"/>
                <a:cs typeface="Times New Roman" panose="02020603050405020304" pitchFamily="18" charset="0"/>
              </a:rPr>
              <a:t>Column-based separation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 Box 7">
            <a:extLst>
              <a:ext uri="{FF2B5EF4-FFF2-40B4-BE49-F238E27FC236}">
                <a16:creationId xmlns:a16="http://schemas.microsoft.com/office/drawing/2014/main" id="{9E55AEFF-FBB3-46C8-A821-399653228439}"/>
              </a:ext>
            </a:extLst>
          </p:cNvPr>
          <p:cNvSpPr txBox="1">
            <a:spLocks noChangeArrowheads="1"/>
          </p:cNvSpPr>
          <p:nvPr/>
        </p:nvSpPr>
        <p:spPr bwMode="auto">
          <a:xfrm>
            <a:off x="6253855" y="2310646"/>
            <a:ext cx="2255838" cy="282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ea typeface="MS Mincho" panose="02020609040205080304" pitchFamily="49" charset="-128"/>
                <a:cs typeface="Times New Roman" panose="02020603050405020304" pitchFamily="18" charset="0"/>
              </a:rPr>
              <a:t>High resolution mass spectrometry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Down Arrow 71">
            <a:extLst>
              <a:ext uri="{FF2B5EF4-FFF2-40B4-BE49-F238E27FC236}">
                <a16:creationId xmlns:a16="http://schemas.microsoft.com/office/drawing/2014/main" id="{98C2294D-38A1-4A50-A78D-F94121FA1E62}"/>
              </a:ext>
            </a:extLst>
          </p:cNvPr>
          <p:cNvSpPr/>
          <p:nvPr/>
        </p:nvSpPr>
        <p:spPr>
          <a:xfrm rot="16200000">
            <a:off x="3051661" y="1458708"/>
            <a:ext cx="320040" cy="137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Down Arrow 72">
            <a:extLst>
              <a:ext uri="{FF2B5EF4-FFF2-40B4-BE49-F238E27FC236}">
                <a16:creationId xmlns:a16="http://schemas.microsoft.com/office/drawing/2014/main" id="{0977664C-95EF-4AC9-84CD-566B59665B92}"/>
              </a:ext>
            </a:extLst>
          </p:cNvPr>
          <p:cNvSpPr/>
          <p:nvPr/>
        </p:nvSpPr>
        <p:spPr>
          <a:xfrm rot="16200000">
            <a:off x="5462355" y="1455956"/>
            <a:ext cx="320040" cy="137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 name="Rectangle 15">
            <a:extLst>
              <a:ext uri="{FF2B5EF4-FFF2-40B4-BE49-F238E27FC236}">
                <a16:creationId xmlns:a16="http://schemas.microsoft.com/office/drawing/2014/main" id="{5DE12145-A69A-4AC9-854F-542BD89303A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Calibri" panose="020F0502020204030204" pitchFamily="34" charset="0"/>
                <a:ea typeface="MS Mincho" panose="02020609040205080304" pitchFamily="49" charset="-128"/>
                <a:cs typeface="Times New Roman" panose="02020603050405020304" pitchFamily="18" charset="0"/>
              </a:rPr>
              <a:t>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8">
            <a:extLst>
              <a:ext uri="{FF2B5EF4-FFF2-40B4-BE49-F238E27FC236}">
                <a16:creationId xmlns:a16="http://schemas.microsoft.com/office/drawing/2014/main" id="{57890E14-8EE8-4A87-AA81-B1C393B059DB}"/>
              </a:ext>
            </a:extLst>
          </p:cNvPr>
          <p:cNvSpPr>
            <a:spLocks noChangeArrowheads="1"/>
          </p:cNvSpPr>
          <p:nvPr/>
        </p:nvSpPr>
        <p:spPr bwMode="auto">
          <a:xfrm>
            <a:off x="-571500" y="11541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800" b="0" i="0" u="none" strike="noStrike" cap="none" normalizeH="0" baseline="0">
                <a:ln>
                  <a:noFill/>
                </a:ln>
                <a:solidFill>
                  <a:schemeClr val="tx1"/>
                </a:solidFill>
                <a:effectLst/>
              </a:rPr>
            </a:br>
            <a:endParaRPr kumimoji="0" lang="en-GB"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20">
            <a:extLst>
              <a:ext uri="{FF2B5EF4-FFF2-40B4-BE49-F238E27FC236}">
                <a16:creationId xmlns:a16="http://schemas.microsoft.com/office/drawing/2014/main" id="{7F4DA655-7556-4A78-AFB0-B06E4FFD9E61}"/>
              </a:ext>
            </a:extLst>
          </p:cNvPr>
          <p:cNvSpPr>
            <a:spLocks noChangeArrowheads="1"/>
          </p:cNvSpPr>
          <p:nvPr/>
        </p:nvSpPr>
        <p:spPr bwMode="auto">
          <a:xfrm>
            <a:off x="1211580" y="1870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5" name="Rectangle 21">
            <a:extLst>
              <a:ext uri="{FF2B5EF4-FFF2-40B4-BE49-F238E27FC236}">
                <a16:creationId xmlns:a16="http://schemas.microsoft.com/office/drawing/2014/main" id="{72BCF8B4-1198-417D-A950-7D12D758A09E}"/>
              </a:ext>
            </a:extLst>
          </p:cNvPr>
          <p:cNvSpPr>
            <a:spLocks noChangeArrowheads="1"/>
          </p:cNvSpPr>
          <p:nvPr/>
        </p:nvSpPr>
        <p:spPr bwMode="auto">
          <a:xfrm>
            <a:off x="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29">
            <a:extLst>
              <a:ext uri="{FF2B5EF4-FFF2-40B4-BE49-F238E27FC236}">
                <a16:creationId xmlns:a16="http://schemas.microsoft.com/office/drawing/2014/main" id="{BCE8B489-E734-4B34-B9F6-502CE8525500}"/>
              </a:ext>
            </a:extLst>
          </p:cNvPr>
          <p:cNvSpPr>
            <a:spLocks noChangeArrowheads="1"/>
          </p:cNvSpPr>
          <p:nvPr/>
        </p:nvSpPr>
        <p:spPr bwMode="auto">
          <a:xfrm>
            <a:off x="0" y="8388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22" name="TextBox 21">
            <a:extLst>
              <a:ext uri="{FF2B5EF4-FFF2-40B4-BE49-F238E27FC236}">
                <a16:creationId xmlns:a16="http://schemas.microsoft.com/office/drawing/2014/main" id="{754393AC-FA88-468A-B1A0-8EC9047FA2C0}"/>
              </a:ext>
            </a:extLst>
          </p:cNvPr>
          <p:cNvSpPr txBox="1"/>
          <p:nvPr/>
        </p:nvSpPr>
        <p:spPr>
          <a:xfrm>
            <a:off x="1964701" y="2889250"/>
            <a:ext cx="3085973" cy="923330"/>
          </a:xfrm>
          <a:prstGeom prst="rect">
            <a:avLst/>
          </a:prstGeom>
          <a:noFill/>
        </p:spPr>
        <p:txBody>
          <a:bodyPr wrap="none" rtlCol="0">
            <a:spAutoFit/>
          </a:bodyPr>
          <a:lstStyle/>
          <a:p>
            <a:r>
              <a:rPr lang="en-AU" dirty="0"/>
              <a:t>Variation between patients.</a:t>
            </a:r>
          </a:p>
          <a:p>
            <a:r>
              <a:rPr lang="en-AU" dirty="0"/>
              <a:t>Differences between operators</a:t>
            </a:r>
            <a:endParaRPr lang="en-GB" dirty="0"/>
          </a:p>
          <a:p>
            <a:r>
              <a:rPr lang="en-GB" dirty="0"/>
              <a:t>Minor protocol changes</a:t>
            </a:r>
          </a:p>
        </p:txBody>
      </p:sp>
      <p:sp>
        <p:nvSpPr>
          <p:cNvPr id="24" name="TextBox 23">
            <a:extLst>
              <a:ext uri="{FF2B5EF4-FFF2-40B4-BE49-F238E27FC236}">
                <a16:creationId xmlns:a16="http://schemas.microsoft.com/office/drawing/2014/main" id="{6AF6891C-1346-451B-BF1E-AE83BAE66AB8}"/>
              </a:ext>
            </a:extLst>
          </p:cNvPr>
          <p:cNvSpPr txBox="1"/>
          <p:nvPr/>
        </p:nvSpPr>
        <p:spPr>
          <a:xfrm>
            <a:off x="2946870" y="5593922"/>
            <a:ext cx="4232791" cy="1200329"/>
          </a:xfrm>
          <a:prstGeom prst="rect">
            <a:avLst/>
          </a:prstGeom>
          <a:noFill/>
        </p:spPr>
        <p:txBody>
          <a:bodyPr wrap="square" rtlCol="0">
            <a:spAutoFit/>
          </a:bodyPr>
          <a:lstStyle/>
          <a:p>
            <a:r>
              <a:rPr lang="en-AU" dirty="0"/>
              <a:t>Mixture of above changes leading to software misidentification of peaks or missing peaks</a:t>
            </a:r>
          </a:p>
          <a:p>
            <a:r>
              <a:rPr lang="en-AU" dirty="0"/>
              <a:t>LOTS OF ZEROES.   SO MANY ZEROES.</a:t>
            </a:r>
            <a:endParaRPr lang="en-GB" dirty="0"/>
          </a:p>
        </p:txBody>
      </p:sp>
      <p:grpSp>
        <p:nvGrpSpPr>
          <p:cNvPr id="17" name="Group 16">
            <a:extLst>
              <a:ext uri="{FF2B5EF4-FFF2-40B4-BE49-F238E27FC236}">
                <a16:creationId xmlns:a16="http://schemas.microsoft.com/office/drawing/2014/main" id="{4A22ABA1-593D-4BBD-97B3-872039D4A734}"/>
              </a:ext>
            </a:extLst>
          </p:cNvPr>
          <p:cNvGrpSpPr/>
          <p:nvPr/>
        </p:nvGrpSpPr>
        <p:grpSpPr>
          <a:xfrm>
            <a:off x="6849415" y="3385849"/>
            <a:ext cx="4259650" cy="3395949"/>
            <a:chOff x="6849415" y="3385849"/>
            <a:chExt cx="4259650" cy="3395949"/>
          </a:xfrm>
        </p:grpSpPr>
        <p:sp>
          <p:nvSpPr>
            <p:cNvPr id="26" name="Rectangle 67">
              <a:extLst>
                <a:ext uri="{FF2B5EF4-FFF2-40B4-BE49-F238E27FC236}">
                  <a16:creationId xmlns:a16="http://schemas.microsoft.com/office/drawing/2014/main" id="{89DE1B31-5FE7-4B33-89CF-5A40D5D963F8}"/>
                </a:ext>
              </a:extLst>
            </p:cNvPr>
            <p:cNvSpPr>
              <a:spLocks noChangeArrowheads="1"/>
            </p:cNvSpPr>
            <p:nvPr/>
          </p:nvSpPr>
          <p:spPr bwMode="auto">
            <a:xfrm>
              <a:off x="6849415" y="3385849"/>
              <a:ext cx="4259650" cy="3395949"/>
            </a:xfrm>
            <a:prstGeom prst="rect">
              <a:avLst/>
            </a:prstGeom>
            <a:solidFill>
              <a:schemeClr val="bg1"/>
            </a:solidFill>
            <a:ln w="12700">
              <a:solidFill>
                <a:srgbClr val="1F4D78"/>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19" descr="http://bioinformatics.uncc.edu/sites/bioinformatics.uncc.edu/files/media/fragment_spec.jpg">
              <a:extLst>
                <a:ext uri="{FF2B5EF4-FFF2-40B4-BE49-F238E27FC236}">
                  <a16:creationId xmlns:a16="http://schemas.microsoft.com/office/drawing/2014/main" id="{6C2A7412-A137-424C-B492-72D9550946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9999" y="3642370"/>
              <a:ext cx="3212737" cy="28829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5827BA5-F6B6-458D-8712-E25A5685AEDE}"/>
                </a:ext>
              </a:extLst>
            </p:cNvPr>
            <p:cNvSpPr txBox="1"/>
            <p:nvPr/>
          </p:nvSpPr>
          <p:spPr>
            <a:xfrm>
              <a:off x="7566073" y="6334931"/>
              <a:ext cx="3383298" cy="369332"/>
            </a:xfrm>
            <a:prstGeom prst="rect">
              <a:avLst/>
            </a:prstGeom>
            <a:solidFill>
              <a:schemeClr val="bg1"/>
            </a:solidFill>
            <a:ln>
              <a:noFill/>
            </a:ln>
          </p:spPr>
          <p:txBody>
            <a:bodyPr wrap="none" rtlCol="0">
              <a:spAutoFit/>
            </a:bodyPr>
            <a:lstStyle/>
            <a:p>
              <a:r>
                <a:rPr lang="en-AU" dirty="0"/>
                <a:t>m/z ratio (identifies the molecule)</a:t>
              </a:r>
              <a:endParaRPr lang="en-GB" dirty="0"/>
            </a:p>
          </p:txBody>
        </p:sp>
        <p:sp>
          <p:nvSpPr>
            <p:cNvPr id="16" name="TextBox 15">
              <a:extLst>
                <a:ext uri="{FF2B5EF4-FFF2-40B4-BE49-F238E27FC236}">
                  <a16:creationId xmlns:a16="http://schemas.microsoft.com/office/drawing/2014/main" id="{B69D911C-817E-4FAA-9C0E-3D163BC90986}"/>
                </a:ext>
              </a:extLst>
            </p:cNvPr>
            <p:cNvSpPr txBox="1"/>
            <p:nvPr/>
          </p:nvSpPr>
          <p:spPr>
            <a:xfrm rot="16200000">
              <a:off x="5794990" y="4585836"/>
              <a:ext cx="2891236" cy="646331"/>
            </a:xfrm>
            <a:prstGeom prst="rect">
              <a:avLst/>
            </a:prstGeom>
            <a:noFill/>
          </p:spPr>
          <p:txBody>
            <a:bodyPr wrap="square" rtlCol="0">
              <a:spAutoFit/>
            </a:bodyPr>
            <a:lstStyle/>
            <a:p>
              <a:r>
                <a:rPr lang="en-AU" dirty="0"/>
                <a:t>Peak intensity (indicates amount of each molecule)</a:t>
              </a:r>
              <a:endParaRPr lang="en-GB" dirty="0"/>
            </a:p>
          </p:txBody>
        </p:sp>
      </p:grpSp>
      <p:sp>
        <p:nvSpPr>
          <p:cNvPr id="23" name="TextBox 22">
            <a:extLst>
              <a:ext uri="{FF2B5EF4-FFF2-40B4-BE49-F238E27FC236}">
                <a16:creationId xmlns:a16="http://schemas.microsoft.com/office/drawing/2014/main" id="{19E2E61F-BA73-4E63-909F-734C02057B7B}"/>
              </a:ext>
            </a:extLst>
          </p:cNvPr>
          <p:cNvSpPr txBox="1"/>
          <p:nvPr/>
        </p:nvSpPr>
        <p:spPr>
          <a:xfrm>
            <a:off x="5206700" y="2782262"/>
            <a:ext cx="3463962" cy="923330"/>
          </a:xfrm>
          <a:prstGeom prst="rect">
            <a:avLst/>
          </a:prstGeom>
          <a:noFill/>
        </p:spPr>
        <p:txBody>
          <a:bodyPr wrap="none" rtlCol="0">
            <a:spAutoFit/>
          </a:bodyPr>
          <a:lstStyle/>
          <a:p>
            <a:r>
              <a:rPr lang="en-AU" dirty="0"/>
              <a:t>Quirks of the Orbitrap</a:t>
            </a:r>
          </a:p>
          <a:p>
            <a:r>
              <a:rPr lang="en-AU" dirty="0"/>
              <a:t>Environmental changes</a:t>
            </a:r>
          </a:p>
          <a:p>
            <a:r>
              <a:rPr lang="en-AU" dirty="0"/>
              <a:t>(Pooled QC samples used to check)</a:t>
            </a:r>
            <a:endParaRPr lang="en-GB" dirty="0"/>
          </a:p>
        </p:txBody>
      </p:sp>
    </p:spTree>
    <p:extLst>
      <p:ext uri="{BB962C8B-B14F-4D97-AF65-F5344CB8AC3E}">
        <p14:creationId xmlns:p14="http://schemas.microsoft.com/office/powerpoint/2010/main" val="321963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8C63-14B7-4272-9B64-8500D79CAB32}"/>
              </a:ext>
            </a:extLst>
          </p:cNvPr>
          <p:cNvSpPr>
            <a:spLocks noGrp="1"/>
          </p:cNvSpPr>
          <p:nvPr>
            <p:ph type="title"/>
          </p:nvPr>
        </p:nvSpPr>
        <p:spPr/>
        <p:txBody>
          <a:bodyPr/>
          <a:lstStyle/>
          <a:p>
            <a:r>
              <a:rPr lang="en-AU" dirty="0"/>
              <a:t>Basic steps of data pre-processing</a:t>
            </a:r>
            <a:endParaRPr lang="en-GB" dirty="0"/>
          </a:p>
        </p:txBody>
      </p:sp>
      <p:sp>
        <p:nvSpPr>
          <p:cNvPr id="3" name="Content Placeholder 2">
            <a:extLst>
              <a:ext uri="{FF2B5EF4-FFF2-40B4-BE49-F238E27FC236}">
                <a16:creationId xmlns:a16="http://schemas.microsoft.com/office/drawing/2014/main" id="{78D92113-CC61-478E-8F15-5A3FF3DE701F}"/>
              </a:ext>
            </a:extLst>
          </p:cNvPr>
          <p:cNvSpPr>
            <a:spLocks noGrp="1"/>
          </p:cNvSpPr>
          <p:nvPr>
            <p:ph idx="1"/>
          </p:nvPr>
        </p:nvSpPr>
        <p:spPr/>
        <p:txBody>
          <a:bodyPr/>
          <a:lstStyle/>
          <a:p>
            <a:pPr marL="514350" indent="-514350">
              <a:buFont typeface="+mj-lt"/>
              <a:buAutoNum type="arabicPeriod"/>
            </a:pPr>
            <a:r>
              <a:rPr lang="en-AU" dirty="0">
                <a:solidFill>
                  <a:schemeClr val="tx1">
                    <a:lumMod val="50000"/>
                    <a:lumOff val="50000"/>
                  </a:schemeClr>
                </a:solidFill>
              </a:rPr>
              <a:t>Understand where your data have come from.</a:t>
            </a:r>
          </a:p>
          <a:p>
            <a:pPr marL="514350" indent="-514350">
              <a:buFont typeface="+mj-lt"/>
              <a:buAutoNum type="arabicPeriod"/>
            </a:pPr>
            <a:r>
              <a:rPr lang="en-AU" dirty="0">
                <a:solidFill>
                  <a:srgbClr val="7030A0"/>
                </a:solidFill>
              </a:rPr>
              <a:t>Look at your data graphically</a:t>
            </a:r>
          </a:p>
          <a:p>
            <a:pPr marL="514350" indent="-514350">
              <a:buFont typeface="+mj-lt"/>
              <a:buAutoNum type="arabicPeriod"/>
            </a:pPr>
            <a:r>
              <a:rPr lang="en-AU" dirty="0"/>
              <a:t>Check and deal with missing values</a:t>
            </a:r>
          </a:p>
          <a:p>
            <a:pPr marL="514350" indent="-514350">
              <a:buFont typeface="+mj-lt"/>
              <a:buAutoNum type="arabicPeriod"/>
            </a:pPr>
            <a:r>
              <a:rPr lang="en-AU" dirty="0"/>
              <a:t>See what needs to be a categorical value</a:t>
            </a:r>
          </a:p>
          <a:p>
            <a:pPr marL="514350" indent="-514350">
              <a:buFont typeface="+mj-lt"/>
              <a:buAutoNum type="arabicPeriod"/>
            </a:pPr>
            <a:r>
              <a:rPr lang="en-AU" dirty="0"/>
              <a:t>Transform and normalise data as needed</a:t>
            </a:r>
          </a:p>
          <a:p>
            <a:pPr marL="514350" indent="-514350">
              <a:buFont typeface="+mj-lt"/>
              <a:buAutoNum type="arabicPeriod"/>
            </a:pPr>
            <a:r>
              <a:rPr lang="en-AU" dirty="0"/>
              <a:t>Now you have a dataset.  Feel free to analyse at will</a:t>
            </a:r>
            <a:endParaRPr lang="en-GB" dirty="0"/>
          </a:p>
        </p:txBody>
      </p:sp>
    </p:spTree>
    <p:extLst>
      <p:ext uri="{BB962C8B-B14F-4D97-AF65-F5344CB8AC3E}">
        <p14:creationId xmlns:p14="http://schemas.microsoft.com/office/powerpoint/2010/main" val="2506307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39341C-CA2F-448F-90A2-392434D0BF36}"/>
              </a:ext>
            </a:extLst>
          </p:cNvPr>
          <p:cNvPicPr>
            <a:picLocks noChangeAspect="1"/>
          </p:cNvPicPr>
          <p:nvPr/>
        </p:nvPicPr>
        <p:blipFill>
          <a:blip r:embed="rId2"/>
          <a:stretch>
            <a:fillRect/>
          </a:stretch>
        </p:blipFill>
        <p:spPr>
          <a:xfrm>
            <a:off x="721353" y="2774042"/>
            <a:ext cx="4924704" cy="3429000"/>
          </a:xfrm>
          <a:prstGeom prst="rect">
            <a:avLst/>
          </a:prstGeom>
        </p:spPr>
      </p:pic>
      <p:pic>
        <p:nvPicPr>
          <p:cNvPr id="3" name="Picture 2">
            <a:extLst>
              <a:ext uri="{FF2B5EF4-FFF2-40B4-BE49-F238E27FC236}">
                <a16:creationId xmlns:a16="http://schemas.microsoft.com/office/drawing/2014/main" id="{4DF52C7A-19BD-45FF-97A9-3D1CD688100A}"/>
              </a:ext>
            </a:extLst>
          </p:cNvPr>
          <p:cNvPicPr>
            <a:picLocks noChangeAspect="1"/>
          </p:cNvPicPr>
          <p:nvPr/>
        </p:nvPicPr>
        <p:blipFill>
          <a:blip r:embed="rId3"/>
          <a:stretch>
            <a:fillRect/>
          </a:stretch>
        </p:blipFill>
        <p:spPr>
          <a:xfrm>
            <a:off x="6545945" y="2774042"/>
            <a:ext cx="4924704" cy="3429000"/>
          </a:xfrm>
          <a:prstGeom prst="rect">
            <a:avLst/>
          </a:prstGeom>
        </p:spPr>
      </p:pic>
      <p:sp>
        <p:nvSpPr>
          <p:cNvPr id="4" name="Title 3">
            <a:extLst>
              <a:ext uri="{FF2B5EF4-FFF2-40B4-BE49-F238E27FC236}">
                <a16:creationId xmlns:a16="http://schemas.microsoft.com/office/drawing/2014/main" id="{6F891F8B-E9B3-4D67-A3D3-161287002AA5}"/>
              </a:ext>
            </a:extLst>
          </p:cNvPr>
          <p:cNvSpPr>
            <a:spLocks noGrp="1"/>
          </p:cNvSpPr>
          <p:nvPr>
            <p:ph type="title"/>
          </p:nvPr>
        </p:nvSpPr>
        <p:spPr/>
        <p:txBody>
          <a:bodyPr/>
          <a:lstStyle/>
          <a:p>
            <a:r>
              <a:rPr lang="en-AU" dirty="0"/>
              <a:t>Always look at the data</a:t>
            </a:r>
            <a:endParaRPr lang="en-GB" dirty="0"/>
          </a:p>
        </p:txBody>
      </p:sp>
    </p:spTree>
    <p:extLst>
      <p:ext uri="{BB962C8B-B14F-4D97-AF65-F5344CB8AC3E}">
        <p14:creationId xmlns:p14="http://schemas.microsoft.com/office/powerpoint/2010/main" val="1512898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47DA8-D6AD-4937-8633-34EA108502A3}"/>
              </a:ext>
            </a:extLst>
          </p:cNvPr>
          <p:cNvSpPr>
            <a:spLocks noGrp="1"/>
          </p:cNvSpPr>
          <p:nvPr>
            <p:ph type="title"/>
          </p:nvPr>
        </p:nvSpPr>
        <p:spPr/>
        <p:txBody>
          <a:bodyPr/>
          <a:lstStyle/>
          <a:p>
            <a:r>
              <a:rPr lang="en-AU" dirty="0"/>
              <a:t>Check your data graphically</a:t>
            </a:r>
            <a:endParaRPr lang="en-GB" dirty="0"/>
          </a:p>
        </p:txBody>
      </p:sp>
      <p:sp>
        <p:nvSpPr>
          <p:cNvPr id="3" name="Content Placeholder 2">
            <a:extLst>
              <a:ext uri="{FF2B5EF4-FFF2-40B4-BE49-F238E27FC236}">
                <a16:creationId xmlns:a16="http://schemas.microsoft.com/office/drawing/2014/main" id="{FD33CC24-4FDC-4D37-A85D-FC7F53EEE2EF}"/>
              </a:ext>
            </a:extLst>
          </p:cNvPr>
          <p:cNvSpPr>
            <a:spLocks noGrp="1"/>
          </p:cNvSpPr>
          <p:nvPr>
            <p:ph idx="1"/>
          </p:nvPr>
        </p:nvSpPr>
        <p:spPr/>
        <p:txBody>
          <a:bodyPr/>
          <a:lstStyle/>
          <a:p>
            <a:r>
              <a:rPr lang="en-AU" dirty="0"/>
              <a:t>Data consist of 25,891 possible peaks and their intensities from 49 samples.  </a:t>
            </a:r>
          </a:p>
          <a:p>
            <a:r>
              <a:rPr lang="en-AU" dirty="0"/>
              <a:t>Only 6,661 peaks found in all samples.</a:t>
            </a:r>
          </a:p>
          <a:p>
            <a:r>
              <a:rPr lang="en-AU" dirty="0"/>
              <a:t>Samples had between 41-51% zeroes each.  </a:t>
            </a:r>
          </a:p>
          <a:p>
            <a:r>
              <a:rPr lang="en-AU" dirty="0"/>
              <a:t>Removed zeroes and transformed data to see if it formed a normal distribution.</a:t>
            </a:r>
            <a:endParaRPr lang="en-GB" dirty="0"/>
          </a:p>
        </p:txBody>
      </p:sp>
    </p:spTree>
    <p:extLst>
      <p:ext uri="{BB962C8B-B14F-4D97-AF65-F5344CB8AC3E}">
        <p14:creationId xmlns:p14="http://schemas.microsoft.com/office/powerpoint/2010/main" val="3337171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2678B54-CC84-4326-980D-5BCC9B33CBC4}"/>
              </a:ext>
            </a:extLst>
          </p:cNvPr>
          <p:cNvSpPr/>
          <p:nvPr/>
        </p:nvSpPr>
        <p:spPr>
          <a:xfrm>
            <a:off x="3350048" y="269841"/>
            <a:ext cx="5506776" cy="822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7F53E733-6D10-4119-8ED3-A008D6ED04FF}"/>
              </a:ext>
            </a:extLst>
          </p:cNvPr>
          <p:cNvGrpSpPr/>
          <p:nvPr/>
        </p:nvGrpSpPr>
        <p:grpSpPr>
          <a:xfrm>
            <a:off x="3350048" y="1086526"/>
            <a:ext cx="5506776" cy="5340124"/>
            <a:chOff x="2145183" y="0"/>
            <a:chExt cx="5506776" cy="5340124"/>
          </a:xfrm>
        </p:grpSpPr>
        <p:pic>
          <p:nvPicPr>
            <p:cNvPr id="4" name="Picture 3">
              <a:extLst>
                <a:ext uri="{FF2B5EF4-FFF2-40B4-BE49-F238E27FC236}">
                  <a16:creationId xmlns:a16="http://schemas.microsoft.com/office/drawing/2014/main" id="{93C24DAD-CCBF-4E86-82F5-08E00C7B2EF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145183" y="0"/>
              <a:ext cx="5506776" cy="2677886"/>
            </a:xfrm>
            <a:prstGeom prst="rect">
              <a:avLst/>
            </a:prstGeom>
            <a:solidFill>
              <a:schemeClr val="bg1"/>
            </a:solidFill>
          </p:spPr>
        </p:pic>
        <p:pic>
          <p:nvPicPr>
            <p:cNvPr id="9" name="Picture 8">
              <a:extLst>
                <a:ext uri="{FF2B5EF4-FFF2-40B4-BE49-F238E27FC236}">
                  <a16:creationId xmlns:a16="http://schemas.microsoft.com/office/drawing/2014/main" id="{8E89FC36-736C-43E2-90E7-54885A0852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45183" y="2677886"/>
              <a:ext cx="5506776" cy="2662238"/>
            </a:xfrm>
            <a:prstGeom prst="rect">
              <a:avLst/>
            </a:prstGeom>
            <a:solidFill>
              <a:schemeClr val="bg1"/>
            </a:solidFill>
          </p:spPr>
        </p:pic>
      </p:grpSp>
      <p:sp>
        <p:nvSpPr>
          <p:cNvPr id="11" name="TextBox 10">
            <a:extLst>
              <a:ext uri="{FF2B5EF4-FFF2-40B4-BE49-F238E27FC236}">
                <a16:creationId xmlns:a16="http://schemas.microsoft.com/office/drawing/2014/main" id="{10140E09-AE77-4F46-BB26-028B9DB80449}"/>
              </a:ext>
            </a:extLst>
          </p:cNvPr>
          <p:cNvSpPr txBox="1"/>
          <p:nvPr/>
        </p:nvSpPr>
        <p:spPr>
          <a:xfrm>
            <a:off x="4475181" y="570154"/>
            <a:ext cx="434734" cy="369332"/>
          </a:xfrm>
          <a:prstGeom prst="rect">
            <a:avLst/>
          </a:prstGeom>
          <a:noFill/>
        </p:spPr>
        <p:txBody>
          <a:bodyPr wrap="none" rtlCol="0">
            <a:spAutoFit/>
          </a:bodyPr>
          <a:lstStyle/>
          <a:p>
            <a:r>
              <a:rPr lang="en-AU" dirty="0"/>
              <a:t>A5</a:t>
            </a:r>
            <a:endParaRPr lang="en-GB" dirty="0"/>
          </a:p>
        </p:txBody>
      </p:sp>
      <p:sp>
        <p:nvSpPr>
          <p:cNvPr id="12" name="TextBox 11">
            <a:extLst>
              <a:ext uri="{FF2B5EF4-FFF2-40B4-BE49-F238E27FC236}">
                <a16:creationId xmlns:a16="http://schemas.microsoft.com/office/drawing/2014/main" id="{4B197DB0-5753-489D-8530-26EA1BB4310E}"/>
              </a:ext>
            </a:extLst>
          </p:cNvPr>
          <p:cNvSpPr txBox="1"/>
          <p:nvPr/>
        </p:nvSpPr>
        <p:spPr>
          <a:xfrm flipH="1">
            <a:off x="6052048" y="570154"/>
            <a:ext cx="597051" cy="369332"/>
          </a:xfrm>
          <a:prstGeom prst="rect">
            <a:avLst/>
          </a:prstGeom>
          <a:noFill/>
        </p:spPr>
        <p:txBody>
          <a:bodyPr wrap="square" rtlCol="0">
            <a:spAutoFit/>
          </a:bodyPr>
          <a:lstStyle/>
          <a:p>
            <a:r>
              <a:rPr lang="en-AU" dirty="0"/>
              <a:t>E33</a:t>
            </a:r>
            <a:endParaRPr lang="en-GB" dirty="0"/>
          </a:p>
        </p:txBody>
      </p:sp>
      <p:sp>
        <p:nvSpPr>
          <p:cNvPr id="13" name="TextBox 12">
            <a:extLst>
              <a:ext uri="{FF2B5EF4-FFF2-40B4-BE49-F238E27FC236}">
                <a16:creationId xmlns:a16="http://schemas.microsoft.com/office/drawing/2014/main" id="{5A1BC05C-32EA-4460-9183-45CA9D8F087B}"/>
              </a:ext>
            </a:extLst>
          </p:cNvPr>
          <p:cNvSpPr txBox="1"/>
          <p:nvPr/>
        </p:nvSpPr>
        <p:spPr>
          <a:xfrm flipH="1">
            <a:off x="7791233" y="570154"/>
            <a:ext cx="597051" cy="369332"/>
          </a:xfrm>
          <a:prstGeom prst="rect">
            <a:avLst/>
          </a:prstGeom>
          <a:noFill/>
        </p:spPr>
        <p:txBody>
          <a:bodyPr wrap="square" rtlCol="0">
            <a:spAutoFit/>
          </a:bodyPr>
          <a:lstStyle/>
          <a:p>
            <a:r>
              <a:rPr lang="en-AU" dirty="0"/>
              <a:t>S33</a:t>
            </a:r>
            <a:endParaRPr lang="en-GB" dirty="0"/>
          </a:p>
        </p:txBody>
      </p:sp>
      <p:sp>
        <p:nvSpPr>
          <p:cNvPr id="14" name="Rectangle 13">
            <a:extLst>
              <a:ext uri="{FF2B5EF4-FFF2-40B4-BE49-F238E27FC236}">
                <a16:creationId xmlns:a16="http://schemas.microsoft.com/office/drawing/2014/main" id="{E72D0B35-6B7B-440D-AEFC-BF144018CB1B}"/>
              </a:ext>
            </a:extLst>
          </p:cNvPr>
          <p:cNvSpPr/>
          <p:nvPr/>
        </p:nvSpPr>
        <p:spPr>
          <a:xfrm>
            <a:off x="4475181" y="1086526"/>
            <a:ext cx="3913103" cy="139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3B689B5-30CF-49D8-A707-9D5C4D2B5454}"/>
              </a:ext>
            </a:extLst>
          </p:cNvPr>
          <p:cNvSpPr/>
          <p:nvPr/>
        </p:nvSpPr>
        <p:spPr>
          <a:xfrm>
            <a:off x="4423189" y="2431747"/>
            <a:ext cx="3913103" cy="139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C9218B3-516F-452C-A5BE-7211212F0DD9}"/>
              </a:ext>
            </a:extLst>
          </p:cNvPr>
          <p:cNvSpPr/>
          <p:nvPr/>
        </p:nvSpPr>
        <p:spPr>
          <a:xfrm>
            <a:off x="4532557" y="3842800"/>
            <a:ext cx="3913103" cy="139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176497E0-1EE3-4174-95D6-AEBBA083C9DB}"/>
              </a:ext>
            </a:extLst>
          </p:cNvPr>
          <p:cNvSpPr/>
          <p:nvPr/>
        </p:nvSpPr>
        <p:spPr>
          <a:xfrm>
            <a:off x="4521801" y="5230538"/>
            <a:ext cx="3913103" cy="139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10DF2AA-8138-445A-9593-DA0E3F7E47A7}"/>
              </a:ext>
            </a:extLst>
          </p:cNvPr>
          <p:cNvSpPr txBox="1"/>
          <p:nvPr/>
        </p:nvSpPr>
        <p:spPr>
          <a:xfrm>
            <a:off x="4099881" y="5035370"/>
            <a:ext cx="1343445" cy="338554"/>
          </a:xfrm>
          <a:prstGeom prst="rect">
            <a:avLst/>
          </a:prstGeom>
          <a:noFill/>
        </p:spPr>
        <p:txBody>
          <a:bodyPr wrap="none" rtlCol="0">
            <a:spAutoFit/>
          </a:bodyPr>
          <a:lstStyle/>
          <a:p>
            <a:r>
              <a:rPr lang="en-AU" sz="1600" dirty="0"/>
              <a:t>Peak intensity</a:t>
            </a:r>
            <a:endParaRPr lang="en-GB" sz="1600" dirty="0"/>
          </a:p>
        </p:txBody>
      </p:sp>
      <p:cxnSp>
        <p:nvCxnSpPr>
          <p:cNvPr id="21" name="Straight Arrow Connector 20">
            <a:extLst>
              <a:ext uri="{FF2B5EF4-FFF2-40B4-BE49-F238E27FC236}">
                <a16:creationId xmlns:a16="http://schemas.microsoft.com/office/drawing/2014/main" id="{491DEB55-6095-424D-B483-B652D496BE67}"/>
              </a:ext>
            </a:extLst>
          </p:cNvPr>
          <p:cNvCxnSpPr>
            <a:stCxn id="19" idx="3"/>
          </p:cNvCxnSpPr>
          <p:nvPr/>
        </p:nvCxnSpPr>
        <p:spPr>
          <a:xfrm>
            <a:off x="5443326" y="5204647"/>
            <a:ext cx="31520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114BE43-17D5-4EF8-BF50-EBEA337882CF}"/>
              </a:ext>
            </a:extLst>
          </p:cNvPr>
          <p:cNvSpPr txBox="1"/>
          <p:nvPr/>
        </p:nvSpPr>
        <p:spPr>
          <a:xfrm>
            <a:off x="9834880" y="5872480"/>
            <a:ext cx="1077539" cy="369332"/>
          </a:xfrm>
          <a:prstGeom prst="rect">
            <a:avLst/>
          </a:prstGeom>
          <a:noFill/>
        </p:spPr>
        <p:txBody>
          <a:bodyPr wrap="none" rtlCol="0">
            <a:spAutoFit/>
          </a:bodyPr>
          <a:lstStyle/>
          <a:p>
            <a:r>
              <a:rPr lang="en-AU" dirty="0" err="1"/>
              <a:t>qqnorm</a:t>
            </a:r>
            <a:r>
              <a:rPr lang="en-AU" dirty="0"/>
              <a:t>()</a:t>
            </a:r>
            <a:endParaRPr lang="en-GB" dirty="0"/>
          </a:p>
        </p:txBody>
      </p:sp>
      <p:sp>
        <p:nvSpPr>
          <p:cNvPr id="5" name="Rectangle 4">
            <a:extLst>
              <a:ext uri="{FF2B5EF4-FFF2-40B4-BE49-F238E27FC236}">
                <a16:creationId xmlns:a16="http://schemas.microsoft.com/office/drawing/2014/main" id="{45A246D5-0571-4706-BEFD-AE31978977ED}"/>
              </a:ext>
            </a:extLst>
          </p:cNvPr>
          <p:cNvSpPr/>
          <p:nvPr/>
        </p:nvSpPr>
        <p:spPr>
          <a:xfrm>
            <a:off x="9395378" y="5503148"/>
            <a:ext cx="2115579" cy="369332"/>
          </a:xfrm>
          <a:prstGeom prst="rect">
            <a:avLst/>
          </a:prstGeom>
        </p:spPr>
        <p:txBody>
          <a:bodyPr wrap="none">
            <a:spAutoFit/>
          </a:bodyPr>
          <a:lstStyle/>
          <a:p>
            <a:r>
              <a:rPr lang="en-GB" dirty="0"/>
              <a:t>Package: stats v3.6.1</a:t>
            </a:r>
          </a:p>
        </p:txBody>
      </p:sp>
    </p:spTree>
    <p:extLst>
      <p:ext uri="{BB962C8B-B14F-4D97-AF65-F5344CB8AC3E}">
        <p14:creationId xmlns:p14="http://schemas.microsoft.com/office/powerpoint/2010/main" val="2366240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8C63-14B7-4272-9B64-8500D79CAB32}"/>
              </a:ext>
            </a:extLst>
          </p:cNvPr>
          <p:cNvSpPr>
            <a:spLocks noGrp="1"/>
          </p:cNvSpPr>
          <p:nvPr>
            <p:ph type="title"/>
          </p:nvPr>
        </p:nvSpPr>
        <p:spPr/>
        <p:txBody>
          <a:bodyPr/>
          <a:lstStyle/>
          <a:p>
            <a:r>
              <a:rPr lang="en-AU" dirty="0"/>
              <a:t>Basic steps of data pre-processing</a:t>
            </a:r>
            <a:endParaRPr lang="en-GB" dirty="0"/>
          </a:p>
        </p:txBody>
      </p:sp>
      <p:sp>
        <p:nvSpPr>
          <p:cNvPr id="3" name="Content Placeholder 2">
            <a:extLst>
              <a:ext uri="{FF2B5EF4-FFF2-40B4-BE49-F238E27FC236}">
                <a16:creationId xmlns:a16="http://schemas.microsoft.com/office/drawing/2014/main" id="{78D92113-CC61-478E-8F15-5A3FF3DE701F}"/>
              </a:ext>
            </a:extLst>
          </p:cNvPr>
          <p:cNvSpPr>
            <a:spLocks noGrp="1"/>
          </p:cNvSpPr>
          <p:nvPr>
            <p:ph idx="1"/>
          </p:nvPr>
        </p:nvSpPr>
        <p:spPr/>
        <p:txBody>
          <a:bodyPr/>
          <a:lstStyle/>
          <a:p>
            <a:pPr marL="514350" indent="-514350">
              <a:buFont typeface="+mj-lt"/>
              <a:buAutoNum type="arabicPeriod"/>
            </a:pPr>
            <a:r>
              <a:rPr lang="en-AU" dirty="0">
                <a:solidFill>
                  <a:schemeClr val="tx1">
                    <a:lumMod val="50000"/>
                    <a:lumOff val="50000"/>
                  </a:schemeClr>
                </a:solidFill>
              </a:rPr>
              <a:t>Understand where your data have come from.</a:t>
            </a:r>
          </a:p>
          <a:p>
            <a:pPr marL="514350" indent="-514350">
              <a:buFont typeface="+mj-lt"/>
              <a:buAutoNum type="arabicPeriod"/>
            </a:pPr>
            <a:r>
              <a:rPr lang="en-AU" dirty="0">
                <a:solidFill>
                  <a:schemeClr val="tx1">
                    <a:lumMod val="50000"/>
                    <a:lumOff val="50000"/>
                  </a:schemeClr>
                </a:solidFill>
              </a:rPr>
              <a:t>Look at your data graphically</a:t>
            </a:r>
          </a:p>
          <a:p>
            <a:pPr marL="514350" indent="-514350">
              <a:buFont typeface="+mj-lt"/>
              <a:buAutoNum type="arabicPeriod"/>
            </a:pPr>
            <a:r>
              <a:rPr lang="en-AU" dirty="0">
                <a:solidFill>
                  <a:srgbClr val="7030A0"/>
                </a:solidFill>
              </a:rPr>
              <a:t>Transform data as needed</a:t>
            </a:r>
          </a:p>
          <a:p>
            <a:pPr marL="514350" indent="-514350">
              <a:buFont typeface="+mj-lt"/>
              <a:buAutoNum type="arabicPeriod"/>
            </a:pPr>
            <a:r>
              <a:rPr lang="en-AU" dirty="0"/>
              <a:t>Check and deal with missing values</a:t>
            </a:r>
          </a:p>
          <a:p>
            <a:pPr marL="514350" indent="-514350">
              <a:buFont typeface="+mj-lt"/>
              <a:buAutoNum type="arabicPeriod"/>
            </a:pPr>
            <a:r>
              <a:rPr lang="en-AU" dirty="0"/>
              <a:t>See what needs to be a categorical value</a:t>
            </a:r>
          </a:p>
          <a:p>
            <a:pPr marL="514350" indent="-514350">
              <a:buFont typeface="+mj-lt"/>
              <a:buAutoNum type="arabicPeriod"/>
            </a:pPr>
            <a:r>
              <a:rPr lang="en-AU" dirty="0"/>
              <a:t>Normalise</a:t>
            </a:r>
          </a:p>
          <a:p>
            <a:pPr marL="514350" indent="-514350">
              <a:buFont typeface="+mj-lt"/>
              <a:buAutoNum type="arabicPeriod"/>
            </a:pPr>
            <a:r>
              <a:rPr lang="en-AU" dirty="0"/>
              <a:t>Now you have a dataset.  Feel free to analyse at will</a:t>
            </a:r>
            <a:endParaRPr lang="en-GB" dirty="0"/>
          </a:p>
        </p:txBody>
      </p:sp>
    </p:spTree>
    <p:extLst>
      <p:ext uri="{BB962C8B-B14F-4D97-AF65-F5344CB8AC3E}">
        <p14:creationId xmlns:p14="http://schemas.microsoft.com/office/powerpoint/2010/main" val="2227194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8C63-14B7-4272-9B64-8500D79CAB32}"/>
              </a:ext>
            </a:extLst>
          </p:cNvPr>
          <p:cNvSpPr>
            <a:spLocks noGrp="1"/>
          </p:cNvSpPr>
          <p:nvPr>
            <p:ph type="title"/>
          </p:nvPr>
        </p:nvSpPr>
        <p:spPr/>
        <p:txBody>
          <a:bodyPr/>
          <a:lstStyle/>
          <a:p>
            <a:r>
              <a:rPr lang="en-AU" dirty="0"/>
              <a:t>Basic steps of data pre-processing</a:t>
            </a:r>
            <a:endParaRPr lang="en-GB" dirty="0"/>
          </a:p>
        </p:txBody>
      </p:sp>
      <p:sp>
        <p:nvSpPr>
          <p:cNvPr id="3" name="Content Placeholder 2">
            <a:extLst>
              <a:ext uri="{FF2B5EF4-FFF2-40B4-BE49-F238E27FC236}">
                <a16:creationId xmlns:a16="http://schemas.microsoft.com/office/drawing/2014/main" id="{78D92113-CC61-478E-8F15-5A3FF3DE701F}"/>
              </a:ext>
            </a:extLst>
          </p:cNvPr>
          <p:cNvSpPr>
            <a:spLocks noGrp="1"/>
          </p:cNvSpPr>
          <p:nvPr>
            <p:ph idx="1"/>
          </p:nvPr>
        </p:nvSpPr>
        <p:spPr/>
        <p:txBody>
          <a:bodyPr/>
          <a:lstStyle/>
          <a:p>
            <a:pPr marL="514350" indent="-514350">
              <a:buFont typeface="+mj-lt"/>
              <a:buAutoNum type="arabicPeriod"/>
            </a:pPr>
            <a:r>
              <a:rPr lang="en-AU" dirty="0">
                <a:solidFill>
                  <a:schemeClr val="tx1">
                    <a:lumMod val="50000"/>
                    <a:lumOff val="50000"/>
                  </a:schemeClr>
                </a:solidFill>
              </a:rPr>
              <a:t>Understand where your data have come from.</a:t>
            </a:r>
          </a:p>
          <a:p>
            <a:pPr marL="514350" indent="-514350">
              <a:buFont typeface="+mj-lt"/>
              <a:buAutoNum type="arabicPeriod"/>
            </a:pPr>
            <a:r>
              <a:rPr lang="en-AU" dirty="0">
                <a:solidFill>
                  <a:schemeClr val="tx1">
                    <a:lumMod val="50000"/>
                    <a:lumOff val="50000"/>
                  </a:schemeClr>
                </a:solidFill>
              </a:rPr>
              <a:t>Look at your data graphically</a:t>
            </a:r>
          </a:p>
          <a:p>
            <a:pPr marL="514350" indent="-514350">
              <a:buFont typeface="+mj-lt"/>
              <a:buAutoNum type="arabicPeriod"/>
            </a:pPr>
            <a:r>
              <a:rPr lang="en-AU" dirty="0">
                <a:solidFill>
                  <a:schemeClr val="tx1">
                    <a:lumMod val="50000"/>
                    <a:lumOff val="50000"/>
                  </a:schemeClr>
                </a:solidFill>
              </a:rPr>
              <a:t>Transform data as needed</a:t>
            </a:r>
          </a:p>
          <a:p>
            <a:pPr marL="514350" indent="-514350">
              <a:buFont typeface="+mj-lt"/>
              <a:buAutoNum type="arabicPeriod"/>
            </a:pPr>
            <a:r>
              <a:rPr lang="en-AU" dirty="0">
                <a:solidFill>
                  <a:srgbClr val="7030A0"/>
                </a:solidFill>
              </a:rPr>
              <a:t>Check and deal with missing values</a:t>
            </a:r>
          </a:p>
          <a:p>
            <a:pPr marL="514350" indent="-514350">
              <a:buFont typeface="+mj-lt"/>
              <a:buAutoNum type="arabicPeriod"/>
            </a:pPr>
            <a:r>
              <a:rPr lang="en-AU" dirty="0"/>
              <a:t>See what needs to be a categorical value</a:t>
            </a:r>
          </a:p>
          <a:p>
            <a:pPr marL="514350" indent="-514350">
              <a:buFont typeface="+mj-lt"/>
              <a:buAutoNum type="arabicPeriod"/>
            </a:pPr>
            <a:r>
              <a:rPr lang="en-AU" dirty="0"/>
              <a:t>Normalise</a:t>
            </a:r>
          </a:p>
          <a:p>
            <a:pPr marL="514350" indent="-514350">
              <a:buFont typeface="+mj-lt"/>
              <a:buAutoNum type="arabicPeriod"/>
            </a:pPr>
            <a:r>
              <a:rPr lang="en-AU" dirty="0"/>
              <a:t>Now you have a dataset.  Feel free to analyse at will</a:t>
            </a:r>
            <a:endParaRPr lang="en-GB" dirty="0"/>
          </a:p>
        </p:txBody>
      </p:sp>
    </p:spTree>
    <p:extLst>
      <p:ext uri="{BB962C8B-B14F-4D97-AF65-F5344CB8AC3E}">
        <p14:creationId xmlns:p14="http://schemas.microsoft.com/office/powerpoint/2010/main" val="2690355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0D6709-239E-478C-92C8-954F21B5C837}"/>
              </a:ext>
            </a:extLst>
          </p:cNvPr>
          <p:cNvPicPr>
            <a:picLocks noChangeAspect="1"/>
          </p:cNvPicPr>
          <p:nvPr/>
        </p:nvPicPr>
        <p:blipFill>
          <a:blip r:embed="rId3"/>
          <a:stretch>
            <a:fillRect/>
          </a:stretch>
        </p:blipFill>
        <p:spPr>
          <a:xfrm rot="5400000">
            <a:off x="2098754" y="-1033746"/>
            <a:ext cx="5755344" cy="9587089"/>
          </a:xfrm>
          <a:prstGeom prst="rect">
            <a:avLst/>
          </a:prstGeom>
        </p:spPr>
      </p:pic>
      <p:sp>
        <p:nvSpPr>
          <p:cNvPr id="3" name="TextBox 2">
            <a:extLst>
              <a:ext uri="{FF2B5EF4-FFF2-40B4-BE49-F238E27FC236}">
                <a16:creationId xmlns:a16="http://schemas.microsoft.com/office/drawing/2014/main" id="{8925193D-082E-4E6D-B27C-A037E7C0B95F}"/>
              </a:ext>
            </a:extLst>
          </p:cNvPr>
          <p:cNvSpPr txBox="1"/>
          <p:nvPr/>
        </p:nvSpPr>
        <p:spPr>
          <a:xfrm>
            <a:off x="10295065" y="1073609"/>
            <a:ext cx="1183341" cy="369332"/>
          </a:xfrm>
          <a:prstGeom prst="rect">
            <a:avLst/>
          </a:prstGeom>
          <a:noFill/>
        </p:spPr>
        <p:txBody>
          <a:bodyPr wrap="square" rtlCol="0">
            <a:spAutoFit/>
          </a:bodyPr>
          <a:lstStyle/>
          <a:p>
            <a:r>
              <a:rPr lang="en-AU" dirty="0"/>
              <a:t>Low levels</a:t>
            </a:r>
            <a:endParaRPr lang="en-GB" dirty="0"/>
          </a:p>
        </p:txBody>
      </p:sp>
      <p:sp>
        <p:nvSpPr>
          <p:cNvPr id="4" name="Rectangle 3">
            <a:extLst>
              <a:ext uri="{FF2B5EF4-FFF2-40B4-BE49-F238E27FC236}">
                <a16:creationId xmlns:a16="http://schemas.microsoft.com/office/drawing/2014/main" id="{C88DB2B9-6A1F-401E-A8E4-2D5F8F941F0D}"/>
              </a:ext>
            </a:extLst>
          </p:cNvPr>
          <p:cNvSpPr/>
          <p:nvPr/>
        </p:nvSpPr>
        <p:spPr>
          <a:xfrm>
            <a:off x="9940066" y="1012371"/>
            <a:ext cx="357820" cy="54429"/>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E27B93F-8BEA-4480-84B7-5CB41E41FFBC}"/>
              </a:ext>
            </a:extLst>
          </p:cNvPr>
          <p:cNvSpPr/>
          <p:nvPr/>
        </p:nvSpPr>
        <p:spPr>
          <a:xfrm>
            <a:off x="9940066" y="1197428"/>
            <a:ext cx="357820" cy="424543"/>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75000"/>
                </a:schemeClr>
              </a:gs>
            </a:gsLst>
            <a:lin ang="5400000" scaled="0"/>
            <a:tileRect/>
          </a:gra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DF6C812-63A2-4E9D-AAA7-F0CF23E8EA66}"/>
              </a:ext>
            </a:extLst>
          </p:cNvPr>
          <p:cNvSpPr txBox="1"/>
          <p:nvPr/>
        </p:nvSpPr>
        <p:spPr>
          <a:xfrm>
            <a:off x="10295065" y="828344"/>
            <a:ext cx="1405641" cy="369332"/>
          </a:xfrm>
          <a:prstGeom prst="rect">
            <a:avLst/>
          </a:prstGeom>
          <a:noFill/>
        </p:spPr>
        <p:txBody>
          <a:bodyPr wrap="none" rtlCol="0">
            <a:spAutoFit/>
          </a:bodyPr>
          <a:lstStyle/>
          <a:p>
            <a:r>
              <a:rPr lang="en-AU" dirty="0"/>
              <a:t>No detection</a:t>
            </a:r>
            <a:endParaRPr lang="en-GB" dirty="0"/>
          </a:p>
        </p:txBody>
      </p:sp>
      <p:sp>
        <p:nvSpPr>
          <p:cNvPr id="7" name="TextBox 6">
            <a:extLst>
              <a:ext uri="{FF2B5EF4-FFF2-40B4-BE49-F238E27FC236}">
                <a16:creationId xmlns:a16="http://schemas.microsoft.com/office/drawing/2014/main" id="{0055BDB8-95BA-4AA2-9E0C-0FCACBD46284}"/>
              </a:ext>
            </a:extLst>
          </p:cNvPr>
          <p:cNvSpPr txBox="1"/>
          <p:nvPr/>
        </p:nvSpPr>
        <p:spPr>
          <a:xfrm>
            <a:off x="10305823" y="1351147"/>
            <a:ext cx="1183341" cy="369332"/>
          </a:xfrm>
          <a:prstGeom prst="rect">
            <a:avLst/>
          </a:prstGeom>
          <a:noFill/>
        </p:spPr>
        <p:txBody>
          <a:bodyPr wrap="square" rtlCol="0">
            <a:spAutoFit/>
          </a:bodyPr>
          <a:lstStyle/>
          <a:p>
            <a:r>
              <a:rPr lang="en-AU" dirty="0"/>
              <a:t>High levels</a:t>
            </a:r>
            <a:endParaRPr lang="en-GB" dirty="0"/>
          </a:p>
        </p:txBody>
      </p:sp>
      <p:sp>
        <p:nvSpPr>
          <p:cNvPr id="8" name="Rectangle 7">
            <a:extLst>
              <a:ext uri="{FF2B5EF4-FFF2-40B4-BE49-F238E27FC236}">
                <a16:creationId xmlns:a16="http://schemas.microsoft.com/office/drawing/2014/main" id="{233BFCC2-1F81-4400-9D74-0C1A71A6049B}"/>
              </a:ext>
            </a:extLst>
          </p:cNvPr>
          <p:cNvSpPr/>
          <p:nvPr/>
        </p:nvSpPr>
        <p:spPr>
          <a:xfrm>
            <a:off x="182881" y="1351147"/>
            <a:ext cx="398032" cy="4952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16A9EB02-B4D7-45BA-BF08-A6C387E56335}"/>
              </a:ext>
            </a:extLst>
          </p:cNvPr>
          <p:cNvSpPr txBox="1"/>
          <p:nvPr/>
        </p:nvSpPr>
        <p:spPr>
          <a:xfrm>
            <a:off x="3424373" y="6246623"/>
            <a:ext cx="3383298" cy="369332"/>
          </a:xfrm>
          <a:prstGeom prst="rect">
            <a:avLst/>
          </a:prstGeom>
          <a:solidFill>
            <a:schemeClr val="bg1"/>
          </a:solidFill>
          <a:ln>
            <a:noFill/>
          </a:ln>
        </p:spPr>
        <p:txBody>
          <a:bodyPr wrap="none" rtlCol="0">
            <a:spAutoFit/>
          </a:bodyPr>
          <a:lstStyle/>
          <a:p>
            <a:r>
              <a:rPr lang="en-AU" dirty="0"/>
              <a:t>m/z ratio (identifies the molecule)</a:t>
            </a:r>
            <a:endParaRPr lang="en-GB" dirty="0"/>
          </a:p>
        </p:txBody>
      </p:sp>
      <p:cxnSp>
        <p:nvCxnSpPr>
          <p:cNvPr id="11" name="Straight Arrow Connector 10">
            <a:extLst>
              <a:ext uri="{FF2B5EF4-FFF2-40B4-BE49-F238E27FC236}">
                <a16:creationId xmlns:a16="http://schemas.microsoft.com/office/drawing/2014/main" id="{7C15E932-5324-4282-B06E-F48D0136E0DB}"/>
              </a:ext>
            </a:extLst>
          </p:cNvPr>
          <p:cNvCxnSpPr>
            <a:cxnSpLocks/>
          </p:cNvCxnSpPr>
          <p:nvPr/>
        </p:nvCxnSpPr>
        <p:spPr>
          <a:xfrm>
            <a:off x="677732" y="6452805"/>
            <a:ext cx="27647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98CF67C-11D6-45D2-8861-D70241B0DFC3}"/>
              </a:ext>
            </a:extLst>
          </p:cNvPr>
          <p:cNvCxnSpPr>
            <a:cxnSpLocks/>
          </p:cNvCxnSpPr>
          <p:nvPr/>
        </p:nvCxnSpPr>
        <p:spPr>
          <a:xfrm>
            <a:off x="6807671" y="6454593"/>
            <a:ext cx="25782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A65AF8A-C6CF-47CC-B855-C464697ADAF9}"/>
              </a:ext>
            </a:extLst>
          </p:cNvPr>
          <p:cNvSpPr txBox="1"/>
          <p:nvPr/>
        </p:nvSpPr>
        <p:spPr>
          <a:xfrm rot="16200000">
            <a:off x="-592813" y="3722146"/>
            <a:ext cx="1920719" cy="369332"/>
          </a:xfrm>
          <a:prstGeom prst="rect">
            <a:avLst/>
          </a:prstGeom>
          <a:noFill/>
        </p:spPr>
        <p:txBody>
          <a:bodyPr wrap="none" rtlCol="0">
            <a:spAutoFit/>
          </a:bodyPr>
          <a:lstStyle/>
          <a:p>
            <a:r>
              <a:rPr lang="en-AU" dirty="0"/>
              <a:t>Individual samples</a:t>
            </a:r>
            <a:endParaRPr lang="en-GB" dirty="0"/>
          </a:p>
        </p:txBody>
      </p:sp>
      <p:sp>
        <p:nvSpPr>
          <p:cNvPr id="10" name="TextBox 9">
            <a:extLst>
              <a:ext uri="{FF2B5EF4-FFF2-40B4-BE49-F238E27FC236}">
                <a16:creationId xmlns:a16="http://schemas.microsoft.com/office/drawing/2014/main" id="{FB769C04-A993-4F08-B374-65A93EF9BDF0}"/>
              </a:ext>
            </a:extLst>
          </p:cNvPr>
          <p:cNvSpPr txBox="1"/>
          <p:nvPr/>
        </p:nvSpPr>
        <p:spPr>
          <a:xfrm>
            <a:off x="9961093" y="2879596"/>
            <a:ext cx="1715850" cy="923330"/>
          </a:xfrm>
          <a:prstGeom prst="rect">
            <a:avLst/>
          </a:prstGeom>
          <a:noFill/>
        </p:spPr>
        <p:txBody>
          <a:bodyPr wrap="square" rtlCol="0">
            <a:spAutoFit/>
          </a:bodyPr>
          <a:lstStyle/>
          <a:p>
            <a:r>
              <a:rPr lang="en-AU" dirty="0"/>
              <a:t>Approx. 50% of values are zero or missing!</a:t>
            </a:r>
            <a:endParaRPr lang="en-GB" dirty="0"/>
          </a:p>
        </p:txBody>
      </p:sp>
      <p:sp>
        <p:nvSpPr>
          <p:cNvPr id="13" name="Rectangle 12">
            <a:extLst>
              <a:ext uri="{FF2B5EF4-FFF2-40B4-BE49-F238E27FC236}">
                <a16:creationId xmlns:a16="http://schemas.microsoft.com/office/drawing/2014/main" id="{10549768-4674-40AF-977B-EA8A6759A727}"/>
              </a:ext>
            </a:extLst>
          </p:cNvPr>
          <p:cNvSpPr/>
          <p:nvPr/>
        </p:nvSpPr>
        <p:spPr>
          <a:xfrm>
            <a:off x="10098116" y="5913440"/>
            <a:ext cx="1441805" cy="646331"/>
          </a:xfrm>
          <a:prstGeom prst="rect">
            <a:avLst/>
          </a:prstGeom>
        </p:spPr>
        <p:txBody>
          <a:bodyPr wrap="none">
            <a:spAutoFit/>
          </a:bodyPr>
          <a:lstStyle/>
          <a:p>
            <a:r>
              <a:rPr lang="en-GB" dirty="0">
                <a:ea typeface="MS Mincho" panose="02020609040205080304" pitchFamily="49" charset="-128"/>
                <a:cs typeface="Times New Roman" panose="02020603050405020304" pitchFamily="18" charset="0"/>
              </a:rPr>
              <a:t>Package: VIM</a:t>
            </a:r>
          </a:p>
          <a:p>
            <a:r>
              <a:rPr lang="en-GB" dirty="0" err="1">
                <a:ea typeface="MS Mincho" panose="02020609040205080304" pitchFamily="49" charset="-128"/>
                <a:cs typeface="Times New Roman" panose="02020603050405020304" pitchFamily="18" charset="0"/>
              </a:rPr>
              <a:t>matrixplot</a:t>
            </a:r>
            <a:r>
              <a:rPr lang="en-GB" dirty="0">
                <a:ea typeface="MS Mincho" panose="02020609040205080304" pitchFamily="49" charset="-128"/>
                <a:cs typeface="Times New Roman" panose="02020603050405020304" pitchFamily="18" charset="0"/>
              </a:rPr>
              <a:t>()</a:t>
            </a:r>
            <a:endParaRPr lang="en-GB" dirty="0"/>
          </a:p>
        </p:txBody>
      </p:sp>
    </p:spTree>
    <p:extLst>
      <p:ext uri="{BB962C8B-B14F-4D97-AF65-F5344CB8AC3E}">
        <p14:creationId xmlns:p14="http://schemas.microsoft.com/office/powerpoint/2010/main" val="37016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239D2-2A33-46FD-B512-FFFD33852C45}"/>
              </a:ext>
            </a:extLst>
          </p:cNvPr>
          <p:cNvSpPr>
            <a:spLocks noGrp="1"/>
          </p:cNvSpPr>
          <p:nvPr>
            <p:ph type="title"/>
          </p:nvPr>
        </p:nvSpPr>
        <p:spPr>
          <a:xfrm>
            <a:off x="429409" y="342323"/>
            <a:ext cx="10515600" cy="1325563"/>
          </a:xfrm>
        </p:spPr>
        <p:txBody>
          <a:bodyPr/>
          <a:lstStyle/>
          <a:p>
            <a:r>
              <a:rPr lang="en-AU" dirty="0"/>
              <a:t>What does your zero mean?</a:t>
            </a:r>
            <a:endParaRPr lang="en-GB" dirty="0"/>
          </a:p>
        </p:txBody>
      </p:sp>
      <p:sp>
        <p:nvSpPr>
          <p:cNvPr id="4" name="TextBox 3">
            <a:extLst>
              <a:ext uri="{FF2B5EF4-FFF2-40B4-BE49-F238E27FC236}">
                <a16:creationId xmlns:a16="http://schemas.microsoft.com/office/drawing/2014/main" id="{C016C35C-F3E0-4BB0-B85B-B8AE061A134E}"/>
              </a:ext>
            </a:extLst>
          </p:cNvPr>
          <p:cNvSpPr txBox="1"/>
          <p:nvPr/>
        </p:nvSpPr>
        <p:spPr>
          <a:xfrm>
            <a:off x="5470267" y="1285151"/>
            <a:ext cx="808235" cy="1569660"/>
          </a:xfrm>
          <a:prstGeom prst="rect">
            <a:avLst/>
          </a:prstGeom>
          <a:noFill/>
        </p:spPr>
        <p:txBody>
          <a:bodyPr wrap="none" rtlCol="0">
            <a:spAutoFit/>
          </a:bodyPr>
          <a:lstStyle/>
          <a:p>
            <a:r>
              <a:rPr lang="en-AU" sz="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0</a:t>
            </a:r>
            <a:endParaRPr lang="en-GB" sz="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5" name="Arrow: Down 4">
            <a:extLst>
              <a:ext uri="{FF2B5EF4-FFF2-40B4-BE49-F238E27FC236}">
                <a16:creationId xmlns:a16="http://schemas.microsoft.com/office/drawing/2014/main" id="{73481BB9-F086-4E88-B17D-FB36F3F71383}"/>
              </a:ext>
            </a:extLst>
          </p:cNvPr>
          <p:cNvSpPr/>
          <p:nvPr/>
        </p:nvSpPr>
        <p:spPr>
          <a:xfrm rot="2605567">
            <a:off x="5088742" y="2447151"/>
            <a:ext cx="211567" cy="1161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18E0EFBA-31DE-4456-809A-4F5E336D13C1}"/>
              </a:ext>
            </a:extLst>
          </p:cNvPr>
          <p:cNvSpPr txBox="1"/>
          <p:nvPr/>
        </p:nvSpPr>
        <p:spPr>
          <a:xfrm>
            <a:off x="3770658" y="3729728"/>
            <a:ext cx="1723292" cy="646331"/>
          </a:xfrm>
          <a:prstGeom prst="rect">
            <a:avLst/>
          </a:prstGeom>
          <a:noFill/>
          <a:ln>
            <a:solidFill>
              <a:srgbClr val="002060"/>
            </a:solidFill>
          </a:ln>
        </p:spPr>
        <p:txBody>
          <a:bodyPr wrap="square" rtlCol="0">
            <a:spAutoFit/>
          </a:bodyPr>
          <a:lstStyle/>
          <a:p>
            <a:pPr algn="ctr"/>
            <a:r>
              <a:rPr lang="en-AU" dirty="0"/>
              <a:t>There is nothing to measure.</a:t>
            </a:r>
          </a:p>
        </p:txBody>
      </p:sp>
      <p:sp>
        <p:nvSpPr>
          <p:cNvPr id="7" name="TextBox 6">
            <a:extLst>
              <a:ext uri="{FF2B5EF4-FFF2-40B4-BE49-F238E27FC236}">
                <a16:creationId xmlns:a16="http://schemas.microsoft.com/office/drawing/2014/main" id="{F5577FC1-3420-4EE1-8032-2CC064B629C4}"/>
              </a:ext>
            </a:extLst>
          </p:cNvPr>
          <p:cNvSpPr txBox="1"/>
          <p:nvPr/>
        </p:nvSpPr>
        <p:spPr>
          <a:xfrm>
            <a:off x="3070364" y="5179434"/>
            <a:ext cx="2662907" cy="1200329"/>
          </a:xfrm>
          <a:prstGeom prst="rect">
            <a:avLst/>
          </a:prstGeom>
          <a:noFill/>
          <a:ln>
            <a:solidFill>
              <a:srgbClr val="002060"/>
            </a:solidFill>
          </a:ln>
        </p:spPr>
        <p:txBody>
          <a:bodyPr wrap="square" rtlCol="0">
            <a:spAutoFit/>
          </a:bodyPr>
          <a:lstStyle/>
          <a:p>
            <a:pPr algn="ctr"/>
            <a:r>
              <a:rPr lang="en-AU" dirty="0"/>
              <a:t>“Missing not at random” (MNAR)</a:t>
            </a:r>
          </a:p>
          <a:p>
            <a:pPr algn="ctr"/>
            <a:r>
              <a:rPr lang="en-AU" dirty="0"/>
              <a:t>Informative zero</a:t>
            </a:r>
          </a:p>
          <a:p>
            <a:pPr algn="ctr"/>
            <a:endParaRPr lang="en-GB" dirty="0"/>
          </a:p>
        </p:txBody>
      </p:sp>
      <p:sp>
        <p:nvSpPr>
          <p:cNvPr id="8" name="Arrow: Down 7">
            <a:extLst>
              <a:ext uri="{FF2B5EF4-FFF2-40B4-BE49-F238E27FC236}">
                <a16:creationId xmlns:a16="http://schemas.microsoft.com/office/drawing/2014/main" id="{4E7981E1-81BA-442E-9AA0-4DC6A7DE98EA}"/>
              </a:ext>
            </a:extLst>
          </p:cNvPr>
          <p:cNvSpPr/>
          <p:nvPr/>
        </p:nvSpPr>
        <p:spPr>
          <a:xfrm rot="18994433" flipH="1">
            <a:off x="6448460" y="2476996"/>
            <a:ext cx="211567" cy="1161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2B79B19-E0D1-4194-9B3C-987413A747DB}"/>
              </a:ext>
            </a:extLst>
          </p:cNvPr>
          <p:cNvSpPr txBox="1"/>
          <p:nvPr/>
        </p:nvSpPr>
        <p:spPr>
          <a:xfrm>
            <a:off x="6406311" y="3735616"/>
            <a:ext cx="1441819" cy="646331"/>
          </a:xfrm>
          <a:prstGeom prst="rect">
            <a:avLst/>
          </a:prstGeom>
          <a:noFill/>
          <a:ln>
            <a:solidFill>
              <a:srgbClr val="002060"/>
            </a:solidFill>
          </a:ln>
        </p:spPr>
        <p:txBody>
          <a:bodyPr wrap="square" rtlCol="0">
            <a:spAutoFit/>
          </a:bodyPr>
          <a:lstStyle/>
          <a:p>
            <a:pPr algn="ctr"/>
            <a:r>
              <a:rPr lang="en-AU" dirty="0"/>
              <a:t>The data are missing</a:t>
            </a:r>
            <a:endParaRPr lang="en-GB" dirty="0"/>
          </a:p>
        </p:txBody>
      </p:sp>
      <p:sp>
        <p:nvSpPr>
          <p:cNvPr id="10" name="TextBox 9">
            <a:extLst>
              <a:ext uri="{FF2B5EF4-FFF2-40B4-BE49-F238E27FC236}">
                <a16:creationId xmlns:a16="http://schemas.microsoft.com/office/drawing/2014/main" id="{C3508C3B-0D97-4381-AB00-7F153F7F7273}"/>
              </a:ext>
            </a:extLst>
          </p:cNvPr>
          <p:cNvSpPr txBox="1"/>
          <p:nvPr/>
        </p:nvSpPr>
        <p:spPr>
          <a:xfrm>
            <a:off x="6213440" y="5179434"/>
            <a:ext cx="3139390" cy="1200329"/>
          </a:xfrm>
          <a:prstGeom prst="rect">
            <a:avLst/>
          </a:prstGeom>
          <a:noFill/>
          <a:ln>
            <a:solidFill>
              <a:schemeClr val="tx2"/>
            </a:solidFill>
          </a:ln>
        </p:spPr>
        <p:txBody>
          <a:bodyPr wrap="square" rtlCol="0">
            <a:spAutoFit/>
          </a:bodyPr>
          <a:lstStyle/>
          <a:p>
            <a:pPr algn="ctr"/>
            <a:r>
              <a:rPr lang="en-AU" dirty="0"/>
              <a:t>“Missing at random” (MAR) or “Missing Completely at Random” (MCAR)</a:t>
            </a:r>
          </a:p>
          <a:p>
            <a:pPr algn="ctr"/>
            <a:r>
              <a:rPr lang="en-AU" dirty="0" err="1"/>
              <a:t>ie</a:t>
            </a:r>
            <a:r>
              <a:rPr lang="en-AU" dirty="0"/>
              <a:t> non-informative zero</a:t>
            </a:r>
            <a:endParaRPr lang="en-GB" dirty="0"/>
          </a:p>
        </p:txBody>
      </p:sp>
      <p:sp>
        <p:nvSpPr>
          <p:cNvPr id="11" name="Arrow: Down 10">
            <a:extLst>
              <a:ext uri="{FF2B5EF4-FFF2-40B4-BE49-F238E27FC236}">
                <a16:creationId xmlns:a16="http://schemas.microsoft.com/office/drawing/2014/main" id="{8061CF5A-4DA0-4DAA-BBA3-7A97D420E90D}"/>
              </a:ext>
            </a:extLst>
          </p:cNvPr>
          <p:cNvSpPr/>
          <p:nvPr/>
        </p:nvSpPr>
        <p:spPr>
          <a:xfrm>
            <a:off x="4476318" y="4468146"/>
            <a:ext cx="311972"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Down 11">
            <a:extLst>
              <a:ext uri="{FF2B5EF4-FFF2-40B4-BE49-F238E27FC236}">
                <a16:creationId xmlns:a16="http://schemas.microsoft.com/office/drawing/2014/main" id="{C0C703E5-4A8C-4DA4-AB82-7D1E82A34FF8}"/>
              </a:ext>
            </a:extLst>
          </p:cNvPr>
          <p:cNvSpPr/>
          <p:nvPr/>
        </p:nvSpPr>
        <p:spPr>
          <a:xfrm>
            <a:off x="6960478" y="4457525"/>
            <a:ext cx="311972"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CA6945D-BD97-4BE5-BED5-2150585AB170}"/>
              </a:ext>
            </a:extLst>
          </p:cNvPr>
          <p:cNvSpPr txBox="1"/>
          <p:nvPr/>
        </p:nvSpPr>
        <p:spPr>
          <a:xfrm>
            <a:off x="197175" y="5312229"/>
            <a:ext cx="1504514" cy="584775"/>
          </a:xfrm>
          <a:prstGeom prst="rect">
            <a:avLst/>
          </a:prstGeom>
          <a:noFill/>
          <a:ln>
            <a:solidFill>
              <a:schemeClr val="accent1"/>
            </a:solidFill>
          </a:ln>
        </p:spPr>
        <p:txBody>
          <a:bodyPr wrap="none" rtlCol="0">
            <a:spAutoFit/>
          </a:bodyPr>
          <a:lstStyle/>
          <a:p>
            <a:r>
              <a:rPr lang="en-AU" sz="3200" b="1" dirty="0">
                <a:solidFill>
                  <a:srgbClr val="C00000"/>
                </a:solidFill>
              </a:rPr>
              <a:t>Keep it!</a:t>
            </a:r>
            <a:endParaRPr lang="en-GB" sz="3200" b="1" dirty="0">
              <a:solidFill>
                <a:srgbClr val="C00000"/>
              </a:solidFill>
            </a:endParaRPr>
          </a:p>
        </p:txBody>
      </p:sp>
      <p:sp>
        <p:nvSpPr>
          <p:cNvPr id="13" name="Arrow: Right 12">
            <a:extLst>
              <a:ext uri="{FF2B5EF4-FFF2-40B4-BE49-F238E27FC236}">
                <a16:creationId xmlns:a16="http://schemas.microsoft.com/office/drawing/2014/main" id="{67254A73-9654-493E-9CD8-E26E357A719E}"/>
              </a:ext>
            </a:extLst>
          </p:cNvPr>
          <p:cNvSpPr/>
          <p:nvPr/>
        </p:nvSpPr>
        <p:spPr>
          <a:xfrm flipH="1">
            <a:off x="1814280" y="5399316"/>
            <a:ext cx="1132115" cy="377371"/>
          </a:xfrm>
          <a:prstGeom prst="rightArrow">
            <a:avLst/>
          </a:prstGeom>
          <a:solidFill>
            <a:srgbClr val="C0000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Right 13">
            <a:extLst>
              <a:ext uri="{FF2B5EF4-FFF2-40B4-BE49-F238E27FC236}">
                <a16:creationId xmlns:a16="http://schemas.microsoft.com/office/drawing/2014/main" id="{39454053-58D7-4E42-ADAE-CBDECC9D7A09}"/>
              </a:ext>
            </a:extLst>
          </p:cNvPr>
          <p:cNvSpPr/>
          <p:nvPr/>
        </p:nvSpPr>
        <p:spPr>
          <a:xfrm>
            <a:off x="9410888" y="5363031"/>
            <a:ext cx="1132115" cy="377371"/>
          </a:xfrm>
          <a:prstGeom prst="rightArrow">
            <a:avLst/>
          </a:prstGeom>
          <a:solidFill>
            <a:srgbClr val="C0000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1476F919-81D9-4279-BB27-AAC5391A7B53}"/>
              </a:ext>
            </a:extLst>
          </p:cNvPr>
          <p:cNvSpPr txBox="1"/>
          <p:nvPr/>
        </p:nvSpPr>
        <p:spPr>
          <a:xfrm>
            <a:off x="10543003" y="5238078"/>
            <a:ext cx="1504514" cy="1077218"/>
          </a:xfrm>
          <a:prstGeom prst="rect">
            <a:avLst/>
          </a:prstGeom>
          <a:noFill/>
          <a:ln>
            <a:solidFill>
              <a:schemeClr val="accent1"/>
            </a:solidFill>
          </a:ln>
        </p:spPr>
        <p:txBody>
          <a:bodyPr wrap="square" rtlCol="0">
            <a:spAutoFit/>
          </a:bodyPr>
          <a:lstStyle/>
          <a:p>
            <a:r>
              <a:rPr lang="en-AU" sz="3200" b="1" dirty="0">
                <a:solidFill>
                  <a:srgbClr val="C00000"/>
                </a:solidFill>
              </a:rPr>
              <a:t>Drop or impute</a:t>
            </a:r>
            <a:endParaRPr lang="en-GB" sz="3200" b="1" dirty="0">
              <a:solidFill>
                <a:srgbClr val="C00000"/>
              </a:solidFill>
            </a:endParaRPr>
          </a:p>
        </p:txBody>
      </p:sp>
    </p:spTree>
    <p:extLst>
      <p:ext uri="{BB962C8B-B14F-4D97-AF65-F5344CB8AC3E}">
        <p14:creationId xmlns:p14="http://schemas.microsoft.com/office/powerpoint/2010/main" val="27504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0D6709-239E-478C-92C8-954F21B5C837}"/>
              </a:ext>
            </a:extLst>
          </p:cNvPr>
          <p:cNvPicPr>
            <a:picLocks noChangeAspect="1"/>
          </p:cNvPicPr>
          <p:nvPr/>
        </p:nvPicPr>
        <p:blipFill>
          <a:blip r:embed="rId3"/>
          <a:stretch>
            <a:fillRect/>
          </a:stretch>
        </p:blipFill>
        <p:spPr>
          <a:xfrm rot="5400000">
            <a:off x="2098754" y="-1033746"/>
            <a:ext cx="5755344" cy="9587089"/>
          </a:xfrm>
          <a:prstGeom prst="rect">
            <a:avLst/>
          </a:prstGeom>
        </p:spPr>
      </p:pic>
      <p:sp>
        <p:nvSpPr>
          <p:cNvPr id="3" name="TextBox 2">
            <a:extLst>
              <a:ext uri="{FF2B5EF4-FFF2-40B4-BE49-F238E27FC236}">
                <a16:creationId xmlns:a16="http://schemas.microsoft.com/office/drawing/2014/main" id="{8925193D-082E-4E6D-B27C-A037E7C0B95F}"/>
              </a:ext>
            </a:extLst>
          </p:cNvPr>
          <p:cNvSpPr txBox="1"/>
          <p:nvPr/>
        </p:nvSpPr>
        <p:spPr>
          <a:xfrm>
            <a:off x="10295065" y="1073609"/>
            <a:ext cx="1183341" cy="369332"/>
          </a:xfrm>
          <a:prstGeom prst="rect">
            <a:avLst/>
          </a:prstGeom>
          <a:noFill/>
        </p:spPr>
        <p:txBody>
          <a:bodyPr wrap="square" rtlCol="0">
            <a:spAutoFit/>
          </a:bodyPr>
          <a:lstStyle/>
          <a:p>
            <a:r>
              <a:rPr lang="en-AU" dirty="0"/>
              <a:t>Low levels</a:t>
            </a:r>
            <a:endParaRPr lang="en-GB" dirty="0"/>
          </a:p>
        </p:txBody>
      </p:sp>
      <p:sp>
        <p:nvSpPr>
          <p:cNvPr id="4" name="Rectangle 3">
            <a:extLst>
              <a:ext uri="{FF2B5EF4-FFF2-40B4-BE49-F238E27FC236}">
                <a16:creationId xmlns:a16="http://schemas.microsoft.com/office/drawing/2014/main" id="{C88DB2B9-6A1F-401E-A8E4-2D5F8F941F0D}"/>
              </a:ext>
            </a:extLst>
          </p:cNvPr>
          <p:cNvSpPr/>
          <p:nvPr/>
        </p:nvSpPr>
        <p:spPr>
          <a:xfrm>
            <a:off x="9940066" y="1012371"/>
            <a:ext cx="357820" cy="54429"/>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E27B93F-8BEA-4480-84B7-5CB41E41FFBC}"/>
              </a:ext>
            </a:extLst>
          </p:cNvPr>
          <p:cNvSpPr/>
          <p:nvPr/>
        </p:nvSpPr>
        <p:spPr>
          <a:xfrm>
            <a:off x="9940066" y="1197428"/>
            <a:ext cx="357820" cy="424543"/>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75000"/>
                </a:schemeClr>
              </a:gs>
            </a:gsLst>
            <a:lin ang="5400000" scaled="0"/>
            <a:tileRect/>
          </a:gra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DF6C812-63A2-4E9D-AAA7-F0CF23E8EA66}"/>
              </a:ext>
            </a:extLst>
          </p:cNvPr>
          <p:cNvSpPr txBox="1"/>
          <p:nvPr/>
        </p:nvSpPr>
        <p:spPr>
          <a:xfrm>
            <a:off x="10295065" y="828344"/>
            <a:ext cx="1405641" cy="369332"/>
          </a:xfrm>
          <a:prstGeom prst="rect">
            <a:avLst/>
          </a:prstGeom>
          <a:noFill/>
        </p:spPr>
        <p:txBody>
          <a:bodyPr wrap="none" rtlCol="0">
            <a:spAutoFit/>
          </a:bodyPr>
          <a:lstStyle/>
          <a:p>
            <a:r>
              <a:rPr lang="en-AU" dirty="0"/>
              <a:t>No detection</a:t>
            </a:r>
            <a:endParaRPr lang="en-GB" dirty="0"/>
          </a:p>
        </p:txBody>
      </p:sp>
      <p:sp>
        <p:nvSpPr>
          <p:cNvPr id="7" name="TextBox 6">
            <a:extLst>
              <a:ext uri="{FF2B5EF4-FFF2-40B4-BE49-F238E27FC236}">
                <a16:creationId xmlns:a16="http://schemas.microsoft.com/office/drawing/2014/main" id="{0055BDB8-95BA-4AA2-9E0C-0FCACBD46284}"/>
              </a:ext>
            </a:extLst>
          </p:cNvPr>
          <p:cNvSpPr txBox="1"/>
          <p:nvPr/>
        </p:nvSpPr>
        <p:spPr>
          <a:xfrm>
            <a:off x="10305823" y="1351147"/>
            <a:ext cx="1183341" cy="369332"/>
          </a:xfrm>
          <a:prstGeom prst="rect">
            <a:avLst/>
          </a:prstGeom>
          <a:noFill/>
        </p:spPr>
        <p:txBody>
          <a:bodyPr wrap="square" rtlCol="0">
            <a:spAutoFit/>
          </a:bodyPr>
          <a:lstStyle/>
          <a:p>
            <a:r>
              <a:rPr lang="en-AU" dirty="0"/>
              <a:t>High levels</a:t>
            </a:r>
            <a:endParaRPr lang="en-GB" dirty="0"/>
          </a:p>
        </p:txBody>
      </p:sp>
      <p:sp>
        <p:nvSpPr>
          <p:cNvPr id="8" name="Rectangle 7">
            <a:extLst>
              <a:ext uri="{FF2B5EF4-FFF2-40B4-BE49-F238E27FC236}">
                <a16:creationId xmlns:a16="http://schemas.microsoft.com/office/drawing/2014/main" id="{233BFCC2-1F81-4400-9D74-0C1A71A6049B}"/>
              </a:ext>
            </a:extLst>
          </p:cNvPr>
          <p:cNvSpPr/>
          <p:nvPr/>
        </p:nvSpPr>
        <p:spPr>
          <a:xfrm>
            <a:off x="182881" y="1351147"/>
            <a:ext cx="398032" cy="4952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16A9EB02-B4D7-45BA-BF08-A6C387E56335}"/>
              </a:ext>
            </a:extLst>
          </p:cNvPr>
          <p:cNvSpPr txBox="1"/>
          <p:nvPr/>
        </p:nvSpPr>
        <p:spPr>
          <a:xfrm>
            <a:off x="3424373" y="6246623"/>
            <a:ext cx="3383298" cy="369332"/>
          </a:xfrm>
          <a:prstGeom prst="rect">
            <a:avLst/>
          </a:prstGeom>
          <a:solidFill>
            <a:schemeClr val="bg1"/>
          </a:solidFill>
          <a:ln>
            <a:noFill/>
          </a:ln>
        </p:spPr>
        <p:txBody>
          <a:bodyPr wrap="none" rtlCol="0">
            <a:spAutoFit/>
          </a:bodyPr>
          <a:lstStyle/>
          <a:p>
            <a:r>
              <a:rPr lang="en-AU" dirty="0"/>
              <a:t>m/z ratio (identifies the molecule)</a:t>
            </a:r>
            <a:endParaRPr lang="en-GB" dirty="0"/>
          </a:p>
        </p:txBody>
      </p:sp>
      <p:cxnSp>
        <p:nvCxnSpPr>
          <p:cNvPr id="11" name="Straight Arrow Connector 10">
            <a:extLst>
              <a:ext uri="{FF2B5EF4-FFF2-40B4-BE49-F238E27FC236}">
                <a16:creationId xmlns:a16="http://schemas.microsoft.com/office/drawing/2014/main" id="{7C15E932-5324-4282-B06E-F48D0136E0DB}"/>
              </a:ext>
            </a:extLst>
          </p:cNvPr>
          <p:cNvCxnSpPr>
            <a:cxnSpLocks/>
          </p:cNvCxnSpPr>
          <p:nvPr/>
        </p:nvCxnSpPr>
        <p:spPr>
          <a:xfrm>
            <a:off x="677732" y="6452805"/>
            <a:ext cx="27647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98CF67C-11D6-45D2-8861-D70241B0DFC3}"/>
              </a:ext>
            </a:extLst>
          </p:cNvPr>
          <p:cNvCxnSpPr>
            <a:cxnSpLocks/>
          </p:cNvCxnSpPr>
          <p:nvPr/>
        </p:nvCxnSpPr>
        <p:spPr>
          <a:xfrm>
            <a:off x="6807671" y="6454593"/>
            <a:ext cx="25782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A65AF8A-C6CF-47CC-B855-C464697ADAF9}"/>
              </a:ext>
            </a:extLst>
          </p:cNvPr>
          <p:cNvSpPr txBox="1"/>
          <p:nvPr/>
        </p:nvSpPr>
        <p:spPr>
          <a:xfrm rot="16200000">
            <a:off x="-592813" y="3722146"/>
            <a:ext cx="1920719" cy="369332"/>
          </a:xfrm>
          <a:prstGeom prst="rect">
            <a:avLst/>
          </a:prstGeom>
          <a:noFill/>
        </p:spPr>
        <p:txBody>
          <a:bodyPr wrap="none" rtlCol="0">
            <a:spAutoFit/>
          </a:bodyPr>
          <a:lstStyle/>
          <a:p>
            <a:r>
              <a:rPr lang="en-AU" dirty="0"/>
              <a:t>Individual samples</a:t>
            </a:r>
            <a:endParaRPr lang="en-GB" dirty="0"/>
          </a:p>
        </p:txBody>
      </p:sp>
    </p:spTree>
    <p:extLst>
      <p:ext uri="{BB962C8B-B14F-4D97-AF65-F5344CB8AC3E}">
        <p14:creationId xmlns:p14="http://schemas.microsoft.com/office/powerpoint/2010/main" val="1642404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rays vector">
            <a:extLst>
              <a:ext uri="{FF2B5EF4-FFF2-40B4-BE49-F238E27FC236}">
                <a16:creationId xmlns:a16="http://schemas.microsoft.com/office/drawing/2014/main" id="{AF2E8E5D-6D0C-4460-887D-1513AA0BA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628" y="-925741"/>
            <a:ext cx="8374743" cy="8374743"/>
          </a:xfrm>
          <a:prstGeom prst="ellipse">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D4741E5-8C43-43E7-9818-2E66A9093572}"/>
              </a:ext>
            </a:extLst>
          </p:cNvPr>
          <p:cNvPicPr>
            <a:picLocks noChangeAspect="1"/>
          </p:cNvPicPr>
          <p:nvPr/>
        </p:nvPicPr>
        <p:blipFill rotWithShape="1">
          <a:blip r:embed="rId3"/>
          <a:srcRect l="9389" t="4769" r="11033"/>
          <a:stretch/>
        </p:blipFill>
        <p:spPr>
          <a:xfrm>
            <a:off x="3635828" y="1399948"/>
            <a:ext cx="4920344" cy="4058104"/>
          </a:xfrm>
          <a:prstGeom prst="rect">
            <a:avLst/>
          </a:prstGeom>
        </p:spPr>
      </p:pic>
    </p:spTree>
    <p:extLst>
      <p:ext uri="{BB962C8B-B14F-4D97-AF65-F5344CB8AC3E}">
        <p14:creationId xmlns:p14="http://schemas.microsoft.com/office/powerpoint/2010/main" val="211868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600"/>
                                        <p:tgtEl>
                                          <p:spTgt spid="2050"/>
                                        </p:tgtEl>
                                      </p:cBhvr>
                                    </p:animEffect>
                                  </p:childTnLst>
                                </p:cTn>
                              </p:par>
                              <p:par>
                                <p:cTn id="8" presetID="8" presetClass="emph" presetSubtype="0" fill="hold" nodeType="withEffect">
                                  <p:stCondLst>
                                    <p:cond delay="0"/>
                                  </p:stCondLst>
                                  <p:childTnLst>
                                    <p:animRot by="21600000">
                                      <p:cBhvr>
                                        <p:cTn id="9" dur="20000" fill="hold"/>
                                        <p:tgtEl>
                                          <p:spTgt spid="20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EFAA767-6CF5-4946-BC46-68EA1E4FE980}"/>
              </a:ext>
            </a:extLst>
          </p:cNvPr>
          <p:cNvSpPr/>
          <p:nvPr/>
        </p:nvSpPr>
        <p:spPr>
          <a:xfrm>
            <a:off x="258184" y="150607"/>
            <a:ext cx="11262359" cy="647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1E20BFC1-3C84-49D9-A39B-7B3F6D36A138}"/>
              </a:ext>
            </a:extLst>
          </p:cNvPr>
          <p:cNvPicPr/>
          <p:nvPr/>
        </p:nvPicPr>
        <p:blipFill rotWithShape="1">
          <a:blip r:embed="rId3">
            <a:extLst>
              <a:ext uri="{28A0092B-C50C-407E-A947-70E740481C1C}">
                <a14:useLocalDpi xmlns:a14="http://schemas.microsoft.com/office/drawing/2010/main" val="0"/>
              </a:ext>
            </a:extLst>
          </a:blip>
          <a:srcRect r="50000"/>
          <a:stretch/>
        </p:blipFill>
        <p:spPr bwMode="auto">
          <a:xfrm>
            <a:off x="3371113" y="365125"/>
            <a:ext cx="5341171" cy="5811838"/>
          </a:xfrm>
          <a:prstGeom prst="rect">
            <a:avLst/>
          </a:prstGeom>
          <a:noFill/>
        </p:spPr>
      </p:pic>
      <p:sp>
        <p:nvSpPr>
          <p:cNvPr id="5" name="TextBox 4">
            <a:extLst>
              <a:ext uri="{FF2B5EF4-FFF2-40B4-BE49-F238E27FC236}">
                <a16:creationId xmlns:a16="http://schemas.microsoft.com/office/drawing/2014/main" id="{1D8D8824-87D2-4FB9-BC0B-28F1BFF879F0}"/>
              </a:ext>
            </a:extLst>
          </p:cNvPr>
          <p:cNvSpPr txBox="1"/>
          <p:nvPr/>
        </p:nvSpPr>
        <p:spPr>
          <a:xfrm>
            <a:off x="9626996" y="326372"/>
            <a:ext cx="1627882" cy="646331"/>
          </a:xfrm>
          <a:prstGeom prst="rect">
            <a:avLst/>
          </a:prstGeom>
          <a:noFill/>
        </p:spPr>
        <p:txBody>
          <a:bodyPr wrap="none" rtlCol="0">
            <a:spAutoFit/>
          </a:bodyPr>
          <a:lstStyle/>
          <a:p>
            <a:r>
              <a:rPr lang="en-AU" dirty="0">
                <a:solidFill>
                  <a:srgbClr val="002060"/>
                </a:solidFill>
              </a:rPr>
              <a:t>R package: VIM</a:t>
            </a:r>
          </a:p>
          <a:p>
            <a:r>
              <a:rPr lang="en-AU" dirty="0" err="1">
                <a:solidFill>
                  <a:srgbClr val="002060"/>
                </a:solidFill>
              </a:rPr>
              <a:t>marginplot</a:t>
            </a:r>
            <a:r>
              <a:rPr lang="en-AU" dirty="0">
                <a:solidFill>
                  <a:srgbClr val="002060"/>
                </a:solidFill>
              </a:rPr>
              <a:t>()</a:t>
            </a:r>
            <a:endParaRPr lang="en-GB" dirty="0">
              <a:solidFill>
                <a:srgbClr val="002060"/>
              </a:solidFill>
            </a:endParaRPr>
          </a:p>
        </p:txBody>
      </p:sp>
      <p:sp>
        <p:nvSpPr>
          <p:cNvPr id="6" name="TextBox 5">
            <a:extLst>
              <a:ext uri="{FF2B5EF4-FFF2-40B4-BE49-F238E27FC236}">
                <a16:creationId xmlns:a16="http://schemas.microsoft.com/office/drawing/2014/main" id="{0878E85B-EF69-41E8-AB9D-12C679EBBC7A}"/>
              </a:ext>
            </a:extLst>
          </p:cNvPr>
          <p:cNvSpPr txBox="1"/>
          <p:nvPr/>
        </p:nvSpPr>
        <p:spPr>
          <a:xfrm rot="16200000">
            <a:off x="2596228" y="3051010"/>
            <a:ext cx="1145061" cy="369332"/>
          </a:xfrm>
          <a:prstGeom prst="rect">
            <a:avLst/>
          </a:prstGeom>
          <a:solidFill>
            <a:schemeClr val="bg1"/>
          </a:solidFill>
          <a:ln>
            <a:noFill/>
          </a:ln>
        </p:spPr>
        <p:txBody>
          <a:bodyPr wrap="square" rtlCol="0">
            <a:spAutoFit/>
          </a:bodyPr>
          <a:lstStyle/>
          <a:p>
            <a:pPr algn="ctr"/>
            <a:r>
              <a:rPr lang="en-AU" dirty="0"/>
              <a:t>E33-21</a:t>
            </a:r>
            <a:endParaRPr lang="en-GB" dirty="0"/>
          </a:p>
        </p:txBody>
      </p:sp>
      <p:sp>
        <p:nvSpPr>
          <p:cNvPr id="8" name="TextBox 7">
            <a:extLst>
              <a:ext uri="{FF2B5EF4-FFF2-40B4-BE49-F238E27FC236}">
                <a16:creationId xmlns:a16="http://schemas.microsoft.com/office/drawing/2014/main" id="{2EC97DD6-7029-40A2-B06B-482EC576BE0B}"/>
              </a:ext>
            </a:extLst>
          </p:cNvPr>
          <p:cNvSpPr txBox="1"/>
          <p:nvPr/>
        </p:nvSpPr>
        <p:spPr>
          <a:xfrm>
            <a:off x="5897481" y="6089300"/>
            <a:ext cx="739305" cy="369332"/>
          </a:xfrm>
          <a:prstGeom prst="rect">
            <a:avLst/>
          </a:prstGeom>
          <a:solidFill>
            <a:schemeClr val="bg1"/>
          </a:solidFill>
          <a:ln>
            <a:noFill/>
          </a:ln>
        </p:spPr>
        <p:txBody>
          <a:bodyPr wrap="none" rtlCol="0">
            <a:spAutoFit/>
          </a:bodyPr>
          <a:lstStyle/>
          <a:p>
            <a:r>
              <a:rPr lang="en-AU" dirty="0"/>
              <a:t>A5-11</a:t>
            </a:r>
            <a:endParaRPr lang="en-GB" dirty="0"/>
          </a:p>
        </p:txBody>
      </p:sp>
      <p:sp>
        <p:nvSpPr>
          <p:cNvPr id="10" name="Oval 9">
            <a:extLst>
              <a:ext uri="{FF2B5EF4-FFF2-40B4-BE49-F238E27FC236}">
                <a16:creationId xmlns:a16="http://schemas.microsoft.com/office/drawing/2014/main" id="{76B14B1C-D9E5-4D91-8FF0-FB2C83607185}"/>
              </a:ext>
            </a:extLst>
          </p:cNvPr>
          <p:cNvSpPr/>
          <p:nvPr/>
        </p:nvSpPr>
        <p:spPr>
          <a:xfrm>
            <a:off x="3783477" y="4883972"/>
            <a:ext cx="831040" cy="441063"/>
          </a:xfrm>
          <a:prstGeom prst="ellipse">
            <a:avLst/>
          </a:prstGeom>
          <a:solidFill>
            <a:srgbClr val="C00000">
              <a:alpha val="30000"/>
            </a:srgbClr>
          </a:solid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DC5E6CA-8EFA-42DB-9C31-6C81942557BA}"/>
              </a:ext>
            </a:extLst>
          </p:cNvPr>
          <p:cNvSpPr txBox="1"/>
          <p:nvPr/>
        </p:nvSpPr>
        <p:spPr>
          <a:xfrm>
            <a:off x="2785557" y="60499"/>
            <a:ext cx="2344389" cy="646331"/>
          </a:xfrm>
          <a:prstGeom prst="rect">
            <a:avLst/>
          </a:prstGeom>
          <a:solidFill>
            <a:srgbClr val="FFC1C1"/>
          </a:solidFill>
          <a:ln>
            <a:solidFill>
              <a:srgbClr val="9A0000"/>
            </a:solidFill>
          </a:ln>
        </p:spPr>
        <p:txBody>
          <a:bodyPr wrap="square" rtlCol="0">
            <a:spAutoFit/>
          </a:bodyPr>
          <a:lstStyle/>
          <a:p>
            <a:r>
              <a:rPr lang="en-AU" dirty="0">
                <a:solidFill>
                  <a:srgbClr val="9A0000"/>
                </a:solidFill>
              </a:rPr>
              <a:t>Peaks in E33-21 which match zeroes in A5-11</a:t>
            </a:r>
            <a:endParaRPr lang="en-GB" dirty="0">
              <a:solidFill>
                <a:srgbClr val="9A0000"/>
              </a:solidFill>
            </a:endParaRPr>
          </a:p>
        </p:txBody>
      </p:sp>
      <p:sp>
        <p:nvSpPr>
          <p:cNvPr id="14" name="Arrow: Down 13">
            <a:extLst>
              <a:ext uri="{FF2B5EF4-FFF2-40B4-BE49-F238E27FC236}">
                <a16:creationId xmlns:a16="http://schemas.microsoft.com/office/drawing/2014/main" id="{E3E81BF1-1DCB-4038-874E-14B18E36C1AF}"/>
              </a:ext>
            </a:extLst>
          </p:cNvPr>
          <p:cNvSpPr/>
          <p:nvPr/>
        </p:nvSpPr>
        <p:spPr>
          <a:xfrm>
            <a:off x="4158054" y="695226"/>
            <a:ext cx="95534" cy="795792"/>
          </a:xfrm>
          <a:prstGeom prst="downArrow">
            <a:avLst/>
          </a:prstGeom>
          <a:solidFill>
            <a:srgbClr val="FF0000"/>
          </a:solid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Down 14">
            <a:extLst>
              <a:ext uri="{FF2B5EF4-FFF2-40B4-BE49-F238E27FC236}">
                <a16:creationId xmlns:a16="http://schemas.microsoft.com/office/drawing/2014/main" id="{5940B944-C27F-40D2-A145-98A1888090BF}"/>
              </a:ext>
            </a:extLst>
          </p:cNvPr>
          <p:cNvSpPr/>
          <p:nvPr/>
        </p:nvSpPr>
        <p:spPr>
          <a:xfrm rot="4164614" flipH="1">
            <a:off x="5531758" y="-117520"/>
            <a:ext cx="99819" cy="2319316"/>
          </a:xfrm>
          <a:prstGeom prst="downArrow">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F6FBAFD8-7954-4BCD-B15C-975862649AFD}"/>
              </a:ext>
            </a:extLst>
          </p:cNvPr>
          <p:cNvSpPr txBox="1"/>
          <p:nvPr/>
        </p:nvSpPr>
        <p:spPr>
          <a:xfrm>
            <a:off x="5384146" y="60499"/>
            <a:ext cx="2769637" cy="646331"/>
          </a:xfrm>
          <a:prstGeom prst="rect">
            <a:avLst/>
          </a:prstGeom>
          <a:solidFill>
            <a:schemeClr val="accent5">
              <a:lumMod val="20000"/>
              <a:lumOff val="80000"/>
            </a:schemeClr>
          </a:solidFill>
          <a:ln>
            <a:solidFill>
              <a:schemeClr val="accent5">
                <a:lumMod val="75000"/>
              </a:schemeClr>
            </a:solidFill>
          </a:ln>
        </p:spPr>
        <p:txBody>
          <a:bodyPr wrap="square" rtlCol="0">
            <a:spAutoFit/>
          </a:bodyPr>
          <a:lstStyle/>
          <a:p>
            <a:r>
              <a:rPr lang="en-AU" dirty="0">
                <a:solidFill>
                  <a:srgbClr val="002060"/>
                </a:solidFill>
              </a:rPr>
              <a:t>Peaks in E33-21 which match non-zeroes in A5-11</a:t>
            </a:r>
            <a:endParaRPr lang="en-GB" dirty="0">
              <a:solidFill>
                <a:srgbClr val="002060"/>
              </a:solidFill>
            </a:endParaRPr>
          </a:p>
        </p:txBody>
      </p:sp>
      <p:cxnSp>
        <p:nvCxnSpPr>
          <p:cNvPr id="17" name="Straight Connector 16">
            <a:extLst>
              <a:ext uri="{FF2B5EF4-FFF2-40B4-BE49-F238E27FC236}">
                <a16:creationId xmlns:a16="http://schemas.microsoft.com/office/drawing/2014/main" id="{05EFC273-A6E0-4276-BF57-CDD9D3D6830A}"/>
              </a:ext>
            </a:extLst>
          </p:cNvPr>
          <p:cNvCxnSpPr/>
          <p:nvPr/>
        </p:nvCxnSpPr>
        <p:spPr>
          <a:xfrm>
            <a:off x="4158054" y="3298371"/>
            <a:ext cx="42783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DC29AE-3FA4-4044-8C26-084E7848C0F8}"/>
              </a:ext>
            </a:extLst>
          </p:cNvPr>
          <p:cNvCxnSpPr/>
          <p:nvPr/>
        </p:nvCxnSpPr>
        <p:spPr>
          <a:xfrm flipV="1">
            <a:off x="5976256" y="1088571"/>
            <a:ext cx="0" cy="420380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5577AD4-DC02-4D4E-A05A-C24BF664CE33}"/>
              </a:ext>
            </a:extLst>
          </p:cNvPr>
          <p:cNvSpPr txBox="1"/>
          <p:nvPr/>
        </p:nvSpPr>
        <p:spPr>
          <a:xfrm>
            <a:off x="4198997" y="5714969"/>
            <a:ext cx="4237428" cy="369332"/>
          </a:xfrm>
          <a:prstGeom prst="rect">
            <a:avLst/>
          </a:prstGeom>
          <a:solidFill>
            <a:schemeClr val="bg1"/>
          </a:solidFill>
          <a:ln>
            <a:noFill/>
          </a:ln>
        </p:spPr>
        <p:txBody>
          <a:bodyPr wrap="square" rtlCol="0">
            <a:spAutoFit/>
          </a:bodyPr>
          <a:lstStyle/>
          <a:p>
            <a:r>
              <a:rPr lang="en-AU" dirty="0"/>
              <a:t>Peak intensity</a:t>
            </a:r>
            <a:endParaRPr lang="en-GB" dirty="0"/>
          </a:p>
        </p:txBody>
      </p:sp>
      <p:cxnSp>
        <p:nvCxnSpPr>
          <p:cNvPr id="26" name="Straight Arrow Connector 25">
            <a:extLst>
              <a:ext uri="{FF2B5EF4-FFF2-40B4-BE49-F238E27FC236}">
                <a16:creationId xmlns:a16="http://schemas.microsoft.com/office/drawing/2014/main" id="{28E034F4-D061-4961-991C-6E52E924AE6A}"/>
              </a:ext>
            </a:extLst>
          </p:cNvPr>
          <p:cNvCxnSpPr/>
          <p:nvPr/>
        </p:nvCxnSpPr>
        <p:spPr>
          <a:xfrm>
            <a:off x="5641262" y="5896992"/>
            <a:ext cx="27169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566294C1-FC62-488F-8AC8-5F6A72F33C58}"/>
              </a:ext>
            </a:extLst>
          </p:cNvPr>
          <p:cNvSpPr txBox="1"/>
          <p:nvPr/>
        </p:nvSpPr>
        <p:spPr>
          <a:xfrm rot="16200000">
            <a:off x="1760087" y="2769121"/>
            <a:ext cx="3693625" cy="369332"/>
          </a:xfrm>
          <a:prstGeom prst="rect">
            <a:avLst/>
          </a:prstGeom>
          <a:solidFill>
            <a:schemeClr val="bg1"/>
          </a:solidFill>
          <a:ln>
            <a:noFill/>
          </a:ln>
        </p:spPr>
        <p:txBody>
          <a:bodyPr wrap="square" rtlCol="0">
            <a:spAutoFit/>
          </a:bodyPr>
          <a:lstStyle/>
          <a:p>
            <a:r>
              <a:rPr lang="en-AU" dirty="0"/>
              <a:t>Peak intensity</a:t>
            </a:r>
            <a:endParaRPr lang="en-GB" dirty="0"/>
          </a:p>
        </p:txBody>
      </p:sp>
      <p:cxnSp>
        <p:nvCxnSpPr>
          <p:cNvPr id="32" name="Straight Arrow Connector 31">
            <a:extLst>
              <a:ext uri="{FF2B5EF4-FFF2-40B4-BE49-F238E27FC236}">
                <a16:creationId xmlns:a16="http://schemas.microsoft.com/office/drawing/2014/main" id="{0BD21210-1702-4CAF-8C2C-7181FBF1A876}"/>
              </a:ext>
            </a:extLst>
          </p:cNvPr>
          <p:cNvCxnSpPr>
            <a:cxnSpLocks/>
          </p:cNvCxnSpPr>
          <p:nvPr/>
        </p:nvCxnSpPr>
        <p:spPr>
          <a:xfrm flipH="1" flipV="1">
            <a:off x="3604257" y="1185219"/>
            <a:ext cx="12942" cy="2113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874507B-C887-4FC8-8F7E-E075E81F7D3B}"/>
              </a:ext>
            </a:extLst>
          </p:cNvPr>
          <p:cNvSpPr txBox="1"/>
          <p:nvPr/>
        </p:nvSpPr>
        <p:spPr>
          <a:xfrm>
            <a:off x="2698759" y="4653631"/>
            <a:ext cx="1678193" cy="1200329"/>
          </a:xfrm>
          <a:prstGeom prst="rect">
            <a:avLst/>
          </a:prstGeom>
          <a:noFill/>
        </p:spPr>
        <p:txBody>
          <a:bodyPr wrap="square" rtlCol="0">
            <a:spAutoFit/>
          </a:bodyPr>
          <a:lstStyle/>
          <a:p>
            <a:r>
              <a:rPr lang="en-AU" dirty="0">
                <a:solidFill>
                  <a:srgbClr val="9A0000"/>
                </a:solidFill>
              </a:rPr>
              <a:t># of peaks matched between the samples</a:t>
            </a:r>
            <a:endParaRPr lang="en-GB" dirty="0">
              <a:solidFill>
                <a:srgbClr val="9A0000"/>
              </a:solidFill>
            </a:endParaRPr>
          </a:p>
        </p:txBody>
      </p:sp>
    </p:spTree>
    <p:extLst>
      <p:ext uri="{BB962C8B-B14F-4D97-AF65-F5344CB8AC3E}">
        <p14:creationId xmlns:p14="http://schemas.microsoft.com/office/powerpoint/2010/main" val="117156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5" grpId="0" animBg="1"/>
      <p:bldP spid="13" grpId="0" animBg="1"/>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5">
            <a:extLst>
              <a:ext uri="{FF2B5EF4-FFF2-40B4-BE49-F238E27FC236}">
                <a16:creationId xmlns:a16="http://schemas.microsoft.com/office/drawing/2014/main" id="{5DE12145-A69A-4AC9-854F-542BD89303A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Calibri" panose="020F0502020204030204" pitchFamily="34" charset="0"/>
                <a:ea typeface="MS Mincho" panose="02020609040205080304" pitchFamily="49" charset="-128"/>
                <a:cs typeface="Times New Roman" panose="02020603050405020304" pitchFamily="18" charset="0"/>
              </a:rPr>
              <a:t>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20">
            <a:extLst>
              <a:ext uri="{FF2B5EF4-FFF2-40B4-BE49-F238E27FC236}">
                <a16:creationId xmlns:a16="http://schemas.microsoft.com/office/drawing/2014/main" id="{7F4DA655-7556-4A78-AFB0-B06E4FFD9E61}"/>
              </a:ext>
            </a:extLst>
          </p:cNvPr>
          <p:cNvSpPr>
            <a:spLocks noChangeArrowheads="1"/>
          </p:cNvSpPr>
          <p:nvPr/>
        </p:nvSpPr>
        <p:spPr bwMode="auto">
          <a:xfrm>
            <a:off x="1211580" y="1870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5" name="Rectangle 21">
            <a:extLst>
              <a:ext uri="{FF2B5EF4-FFF2-40B4-BE49-F238E27FC236}">
                <a16:creationId xmlns:a16="http://schemas.microsoft.com/office/drawing/2014/main" id="{72BCF8B4-1198-417D-A950-7D12D758A09E}"/>
              </a:ext>
            </a:extLst>
          </p:cNvPr>
          <p:cNvSpPr>
            <a:spLocks noChangeArrowheads="1"/>
          </p:cNvSpPr>
          <p:nvPr/>
        </p:nvSpPr>
        <p:spPr bwMode="auto">
          <a:xfrm>
            <a:off x="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29">
            <a:extLst>
              <a:ext uri="{FF2B5EF4-FFF2-40B4-BE49-F238E27FC236}">
                <a16:creationId xmlns:a16="http://schemas.microsoft.com/office/drawing/2014/main" id="{BCE8B489-E734-4B34-B9F6-502CE8525500}"/>
              </a:ext>
            </a:extLst>
          </p:cNvPr>
          <p:cNvSpPr>
            <a:spLocks noChangeArrowheads="1"/>
          </p:cNvSpPr>
          <p:nvPr/>
        </p:nvSpPr>
        <p:spPr bwMode="auto">
          <a:xfrm>
            <a:off x="0" y="8388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9FCDF4F-AB76-4089-B3C0-6CA1F4C80926}"/>
              </a:ext>
            </a:extLst>
          </p:cNvPr>
          <p:cNvPicPr>
            <a:picLocks noChangeAspect="1"/>
          </p:cNvPicPr>
          <p:nvPr/>
        </p:nvPicPr>
        <p:blipFill>
          <a:blip r:embed="rId3"/>
          <a:stretch>
            <a:fillRect/>
          </a:stretch>
        </p:blipFill>
        <p:spPr>
          <a:xfrm>
            <a:off x="2235200" y="339259"/>
            <a:ext cx="7837714" cy="6272407"/>
          </a:xfrm>
          <a:prstGeom prst="rect">
            <a:avLst/>
          </a:prstGeom>
        </p:spPr>
      </p:pic>
    </p:spTree>
    <p:extLst>
      <p:ext uri="{BB962C8B-B14F-4D97-AF65-F5344CB8AC3E}">
        <p14:creationId xmlns:p14="http://schemas.microsoft.com/office/powerpoint/2010/main" val="2677054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4162D-8D4A-4CA7-AAA1-BE4FC34D4C0D}"/>
              </a:ext>
            </a:extLst>
          </p:cNvPr>
          <p:cNvSpPr>
            <a:spLocks noGrp="1"/>
          </p:cNvSpPr>
          <p:nvPr>
            <p:ph type="title"/>
          </p:nvPr>
        </p:nvSpPr>
        <p:spPr>
          <a:solidFill>
            <a:schemeClr val="bg1"/>
          </a:solidFill>
        </p:spPr>
        <p:txBody>
          <a:bodyPr/>
          <a:lstStyle/>
          <a:p>
            <a:r>
              <a:rPr lang="en-AU" dirty="0">
                <a:solidFill>
                  <a:srgbClr val="7030A0"/>
                </a:solidFill>
                <a:latin typeface="Candara" panose="020E0502030303020204" pitchFamily="34" charset="0"/>
              </a:rPr>
              <a:t>To Impute or Not to Impute </a:t>
            </a:r>
            <a:endParaRPr lang="en-GB" dirty="0">
              <a:solidFill>
                <a:srgbClr val="7030A0"/>
              </a:solidFill>
              <a:latin typeface="Candara" panose="020E0502030303020204" pitchFamily="34" charset="0"/>
            </a:endParaRPr>
          </a:p>
        </p:txBody>
      </p:sp>
      <p:sp>
        <p:nvSpPr>
          <p:cNvPr id="4" name="Content Placeholder 3">
            <a:extLst>
              <a:ext uri="{FF2B5EF4-FFF2-40B4-BE49-F238E27FC236}">
                <a16:creationId xmlns:a16="http://schemas.microsoft.com/office/drawing/2014/main" id="{E2566DC8-05E1-49C9-9C45-5753A21CF07C}"/>
              </a:ext>
            </a:extLst>
          </p:cNvPr>
          <p:cNvSpPr>
            <a:spLocks noGrp="1"/>
          </p:cNvSpPr>
          <p:nvPr>
            <p:ph sz="half" idx="1"/>
          </p:nvPr>
        </p:nvSpPr>
        <p:spPr>
          <a:solidFill>
            <a:schemeClr val="bg1"/>
          </a:solidFill>
        </p:spPr>
        <p:txBody>
          <a:bodyPr/>
          <a:lstStyle/>
          <a:p>
            <a:pPr marL="0" indent="0">
              <a:buNone/>
            </a:pPr>
            <a:r>
              <a:rPr lang="en-AU" dirty="0">
                <a:solidFill>
                  <a:srgbClr val="002060"/>
                </a:solidFill>
                <a:latin typeface="Candara" panose="020E0502030303020204" pitchFamily="34" charset="0"/>
              </a:rPr>
              <a:t>Imputation</a:t>
            </a:r>
          </a:p>
          <a:p>
            <a:pPr>
              <a:buFont typeface="Wingdings" panose="05000000000000000000" pitchFamily="2" charset="2"/>
              <a:buChar char="ü"/>
            </a:pPr>
            <a:r>
              <a:rPr lang="en-AU" dirty="0">
                <a:solidFill>
                  <a:schemeClr val="accent6">
                    <a:lumMod val="75000"/>
                  </a:schemeClr>
                </a:solidFill>
              </a:rPr>
              <a:t>Allows you to keep all of your data -&gt; preserves power</a:t>
            </a:r>
          </a:p>
          <a:p>
            <a:pPr>
              <a:buFont typeface="Calibri" panose="020F0502020204030204" pitchFamily="34" charset="0"/>
              <a:buChar char="X"/>
            </a:pPr>
            <a:r>
              <a:rPr lang="en-AU" dirty="0">
                <a:solidFill>
                  <a:srgbClr val="C00000"/>
                </a:solidFill>
              </a:rPr>
              <a:t>If zeroes are informative, you are replacing real data with incorrect data</a:t>
            </a:r>
          </a:p>
          <a:p>
            <a:endParaRPr lang="en-GB" dirty="0"/>
          </a:p>
        </p:txBody>
      </p:sp>
      <p:sp>
        <p:nvSpPr>
          <p:cNvPr id="5" name="Content Placeholder 4">
            <a:extLst>
              <a:ext uri="{FF2B5EF4-FFF2-40B4-BE49-F238E27FC236}">
                <a16:creationId xmlns:a16="http://schemas.microsoft.com/office/drawing/2014/main" id="{35CB2521-21B8-4631-B60C-5BFF3673100B}"/>
              </a:ext>
            </a:extLst>
          </p:cNvPr>
          <p:cNvSpPr>
            <a:spLocks noGrp="1"/>
          </p:cNvSpPr>
          <p:nvPr>
            <p:ph sz="half" idx="2"/>
          </p:nvPr>
        </p:nvSpPr>
        <p:spPr>
          <a:solidFill>
            <a:schemeClr val="bg1"/>
          </a:solidFill>
        </p:spPr>
        <p:txBody>
          <a:bodyPr/>
          <a:lstStyle/>
          <a:p>
            <a:pPr marL="0" indent="0">
              <a:buNone/>
            </a:pPr>
            <a:r>
              <a:rPr lang="en-AU" dirty="0">
                <a:solidFill>
                  <a:srgbClr val="002060"/>
                </a:solidFill>
                <a:latin typeface="Candara" panose="020E0502030303020204" pitchFamily="34" charset="0"/>
              </a:rPr>
              <a:t>Removing Data</a:t>
            </a:r>
          </a:p>
          <a:p>
            <a:pPr>
              <a:buFont typeface="Wingdings" panose="05000000000000000000" pitchFamily="2" charset="2"/>
              <a:buChar char="ü"/>
            </a:pPr>
            <a:r>
              <a:rPr lang="en-AU" dirty="0">
                <a:solidFill>
                  <a:schemeClr val="accent6">
                    <a:lumMod val="75000"/>
                  </a:schemeClr>
                </a:solidFill>
              </a:rPr>
              <a:t>All data present is real</a:t>
            </a:r>
          </a:p>
          <a:p>
            <a:pPr>
              <a:buFont typeface="Calibri" panose="020F0502020204030204" pitchFamily="34" charset="0"/>
              <a:buChar char="X"/>
            </a:pPr>
            <a:r>
              <a:rPr lang="en-AU" dirty="0">
                <a:solidFill>
                  <a:srgbClr val="C00000"/>
                </a:solidFill>
              </a:rPr>
              <a:t>Lose data</a:t>
            </a:r>
          </a:p>
          <a:p>
            <a:pPr>
              <a:buFont typeface="Calibri" panose="020F0502020204030204" pitchFamily="34" charset="0"/>
              <a:buChar char="X"/>
            </a:pPr>
            <a:r>
              <a:rPr lang="en-AU" dirty="0">
                <a:solidFill>
                  <a:srgbClr val="C00000"/>
                </a:solidFill>
              </a:rPr>
              <a:t>If zeroes are informative, then you will bias your input data by removing cases with zeroes</a:t>
            </a:r>
            <a:endParaRPr lang="en-GB" dirty="0">
              <a:solidFill>
                <a:srgbClr val="C00000"/>
              </a:solidFill>
            </a:endParaRPr>
          </a:p>
        </p:txBody>
      </p:sp>
    </p:spTree>
    <p:extLst>
      <p:ext uri="{BB962C8B-B14F-4D97-AF65-F5344CB8AC3E}">
        <p14:creationId xmlns:p14="http://schemas.microsoft.com/office/powerpoint/2010/main" val="3728737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FCE63-1003-4E48-B902-326B7724BB57}"/>
              </a:ext>
            </a:extLst>
          </p:cNvPr>
          <p:cNvSpPr>
            <a:spLocks noGrp="1"/>
          </p:cNvSpPr>
          <p:nvPr>
            <p:ph type="title"/>
          </p:nvPr>
        </p:nvSpPr>
        <p:spPr>
          <a:solidFill>
            <a:schemeClr val="bg1"/>
          </a:solidFill>
        </p:spPr>
        <p:txBody>
          <a:bodyPr/>
          <a:lstStyle/>
          <a:p>
            <a:r>
              <a:rPr lang="en-AU" dirty="0">
                <a:solidFill>
                  <a:srgbClr val="58267E"/>
                </a:solidFill>
                <a:latin typeface="Candara" panose="020E0502030303020204" pitchFamily="34" charset="0"/>
              </a:rPr>
              <a:t>Analysis without imputation</a:t>
            </a:r>
            <a:endParaRPr lang="en-GB" dirty="0">
              <a:solidFill>
                <a:srgbClr val="58267E"/>
              </a:solidFill>
              <a:latin typeface="Candara" panose="020E0502030303020204" pitchFamily="34" charset="0"/>
            </a:endParaRPr>
          </a:p>
        </p:txBody>
      </p:sp>
      <p:sp>
        <p:nvSpPr>
          <p:cNvPr id="3" name="Content Placeholder 2">
            <a:extLst>
              <a:ext uri="{FF2B5EF4-FFF2-40B4-BE49-F238E27FC236}">
                <a16:creationId xmlns:a16="http://schemas.microsoft.com/office/drawing/2014/main" id="{9252058B-E839-4118-8CBD-5AA985560CB7}"/>
              </a:ext>
            </a:extLst>
          </p:cNvPr>
          <p:cNvSpPr>
            <a:spLocks noGrp="1"/>
          </p:cNvSpPr>
          <p:nvPr>
            <p:ph sz="half" idx="1"/>
          </p:nvPr>
        </p:nvSpPr>
        <p:spPr>
          <a:xfrm>
            <a:off x="838200" y="1825625"/>
            <a:ext cx="5181600" cy="4833358"/>
          </a:xfrm>
          <a:solidFill>
            <a:schemeClr val="bg1"/>
          </a:solidFill>
        </p:spPr>
        <p:txBody>
          <a:bodyPr>
            <a:normAutofit lnSpcReduction="10000"/>
          </a:bodyPr>
          <a:lstStyle/>
          <a:p>
            <a:pPr marL="0" indent="0">
              <a:buNone/>
            </a:pPr>
            <a:r>
              <a:rPr lang="en-AU" dirty="0">
                <a:solidFill>
                  <a:srgbClr val="002060"/>
                </a:solidFill>
                <a:latin typeface="Candara" panose="020E0502030303020204" pitchFamily="34" charset="0"/>
              </a:rPr>
              <a:t>Complete case analysis</a:t>
            </a:r>
          </a:p>
          <a:p>
            <a:r>
              <a:rPr lang="en-AU" dirty="0"/>
              <a:t>Does what it says on the tin.  Only keeps those samples for which there is complete data</a:t>
            </a:r>
          </a:p>
          <a:p>
            <a:r>
              <a:rPr lang="en-AU" dirty="0"/>
              <a:t>Good for if a small amount of data is missing and you have a large number of samples.</a:t>
            </a:r>
          </a:p>
          <a:p>
            <a:r>
              <a:rPr lang="en-AU" dirty="0"/>
              <a:t>You must be reasonably sure that your data are missing completely at random or you going to introduce bias.</a:t>
            </a:r>
            <a:endParaRPr lang="en-GB" dirty="0"/>
          </a:p>
        </p:txBody>
      </p:sp>
      <p:sp>
        <p:nvSpPr>
          <p:cNvPr id="4" name="Content Placeholder 3">
            <a:extLst>
              <a:ext uri="{FF2B5EF4-FFF2-40B4-BE49-F238E27FC236}">
                <a16:creationId xmlns:a16="http://schemas.microsoft.com/office/drawing/2014/main" id="{59C8D1E5-9AF4-4A73-9701-CE85DDB75875}"/>
              </a:ext>
            </a:extLst>
          </p:cNvPr>
          <p:cNvSpPr>
            <a:spLocks noGrp="1"/>
          </p:cNvSpPr>
          <p:nvPr>
            <p:ph sz="half" idx="2"/>
          </p:nvPr>
        </p:nvSpPr>
        <p:spPr>
          <a:xfrm>
            <a:off x="6172200" y="1825624"/>
            <a:ext cx="5181600" cy="4833359"/>
          </a:xfrm>
          <a:solidFill>
            <a:schemeClr val="bg1"/>
          </a:solidFill>
        </p:spPr>
        <p:txBody>
          <a:bodyPr>
            <a:normAutofit lnSpcReduction="10000"/>
          </a:bodyPr>
          <a:lstStyle/>
          <a:p>
            <a:pPr marL="0" indent="0">
              <a:buNone/>
            </a:pPr>
            <a:r>
              <a:rPr lang="en-AU" dirty="0">
                <a:solidFill>
                  <a:srgbClr val="002060"/>
                </a:solidFill>
                <a:latin typeface="Candara" panose="020E0502030303020204" pitchFamily="34" charset="0"/>
              </a:rPr>
              <a:t>Pairwise deletion</a:t>
            </a:r>
          </a:p>
          <a:p>
            <a:r>
              <a:rPr lang="en-AU" dirty="0"/>
              <a:t>Analyses all cases in which the variables of interest are available.</a:t>
            </a:r>
          </a:p>
          <a:p>
            <a:r>
              <a:rPr lang="en-AU" dirty="0"/>
              <a:t>Increases the power of the analysis</a:t>
            </a:r>
          </a:p>
          <a:p>
            <a:r>
              <a:rPr lang="en-AU" dirty="0"/>
              <a:t>Different numbers of observations can contribute to different parts of your model, which can make it difficult to interpret.</a:t>
            </a:r>
          </a:p>
          <a:p>
            <a:r>
              <a:rPr lang="en-AU" dirty="0"/>
              <a:t>Again, MCAR important!</a:t>
            </a:r>
            <a:endParaRPr lang="en-GB" dirty="0"/>
          </a:p>
        </p:txBody>
      </p:sp>
    </p:spTree>
    <p:extLst>
      <p:ext uri="{BB962C8B-B14F-4D97-AF65-F5344CB8AC3E}">
        <p14:creationId xmlns:p14="http://schemas.microsoft.com/office/powerpoint/2010/main" val="2192195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C12A-91AC-45A7-BC67-20551A8C776C}"/>
              </a:ext>
            </a:extLst>
          </p:cNvPr>
          <p:cNvSpPr>
            <a:spLocks noGrp="1"/>
          </p:cNvSpPr>
          <p:nvPr>
            <p:ph type="title"/>
          </p:nvPr>
        </p:nvSpPr>
        <p:spPr/>
        <p:txBody>
          <a:bodyPr/>
          <a:lstStyle/>
          <a:p>
            <a:r>
              <a:rPr lang="en-AU" dirty="0"/>
              <a:t>Example dataset for deletion</a:t>
            </a:r>
            <a:endParaRPr lang="en-GB" dirty="0"/>
          </a:p>
        </p:txBody>
      </p:sp>
      <p:graphicFrame>
        <p:nvGraphicFramePr>
          <p:cNvPr id="5" name="Table 5">
            <a:extLst>
              <a:ext uri="{FF2B5EF4-FFF2-40B4-BE49-F238E27FC236}">
                <a16:creationId xmlns:a16="http://schemas.microsoft.com/office/drawing/2014/main" id="{E564EC32-BAD3-4C4C-818A-B0AC9B3ADBE1}"/>
              </a:ext>
            </a:extLst>
          </p:cNvPr>
          <p:cNvGraphicFramePr>
            <a:graphicFrameLocks noGrp="1"/>
          </p:cNvGraphicFramePr>
          <p:nvPr>
            <p:ph sz="half" idx="1"/>
            <p:extLst>
              <p:ext uri="{D42A27DB-BD31-4B8C-83A1-F6EECF244321}">
                <p14:modId xmlns:p14="http://schemas.microsoft.com/office/powerpoint/2010/main" val="2925789255"/>
              </p:ext>
            </p:extLst>
          </p:nvPr>
        </p:nvGraphicFramePr>
        <p:xfrm>
          <a:off x="838200" y="1962260"/>
          <a:ext cx="6309360" cy="2123440"/>
        </p:xfrm>
        <a:graphic>
          <a:graphicData uri="http://schemas.openxmlformats.org/drawingml/2006/table">
            <a:tbl>
              <a:tblPr firstRow="1" bandRow="1">
                <a:tableStyleId>{5C22544A-7EE6-4342-B048-85BDC9FD1C3A}</a:tableStyleId>
              </a:tblPr>
              <a:tblGrid>
                <a:gridCol w="1051560">
                  <a:extLst>
                    <a:ext uri="{9D8B030D-6E8A-4147-A177-3AD203B41FA5}">
                      <a16:colId xmlns:a16="http://schemas.microsoft.com/office/drawing/2014/main" val="618341447"/>
                    </a:ext>
                  </a:extLst>
                </a:gridCol>
                <a:gridCol w="1051560">
                  <a:extLst>
                    <a:ext uri="{9D8B030D-6E8A-4147-A177-3AD203B41FA5}">
                      <a16:colId xmlns:a16="http://schemas.microsoft.com/office/drawing/2014/main" val="686428394"/>
                    </a:ext>
                  </a:extLst>
                </a:gridCol>
                <a:gridCol w="1051560">
                  <a:extLst>
                    <a:ext uri="{9D8B030D-6E8A-4147-A177-3AD203B41FA5}">
                      <a16:colId xmlns:a16="http://schemas.microsoft.com/office/drawing/2014/main" val="332958293"/>
                    </a:ext>
                  </a:extLst>
                </a:gridCol>
                <a:gridCol w="1051560">
                  <a:extLst>
                    <a:ext uri="{9D8B030D-6E8A-4147-A177-3AD203B41FA5}">
                      <a16:colId xmlns:a16="http://schemas.microsoft.com/office/drawing/2014/main" val="1548094647"/>
                    </a:ext>
                  </a:extLst>
                </a:gridCol>
                <a:gridCol w="1051560">
                  <a:extLst>
                    <a:ext uri="{9D8B030D-6E8A-4147-A177-3AD203B41FA5}">
                      <a16:colId xmlns:a16="http://schemas.microsoft.com/office/drawing/2014/main" val="970274680"/>
                    </a:ext>
                  </a:extLst>
                </a:gridCol>
                <a:gridCol w="1051560">
                  <a:extLst>
                    <a:ext uri="{9D8B030D-6E8A-4147-A177-3AD203B41FA5}">
                      <a16:colId xmlns:a16="http://schemas.microsoft.com/office/drawing/2014/main" val="4131113973"/>
                    </a:ext>
                  </a:extLst>
                </a:gridCol>
              </a:tblGrid>
              <a:tr h="370840">
                <a:tc>
                  <a:txBody>
                    <a:bodyPr/>
                    <a:lstStyle/>
                    <a:p>
                      <a:endParaRPr lang="en-GB"/>
                    </a:p>
                  </a:txBody>
                  <a:tcPr/>
                </a:tc>
                <a:tc>
                  <a:txBody>
                    <a:bodyPr/>
                    <a:lstStyle/>
                    <a:p>
                      <a:r>
                        <a:rPr lang="en-AU" dirty="0"/>
                        <a:t>Height (cm)</a:t>
                      </a:r>
                      <a:endParaRPr lang="en-GB" dirty="0"/>
                    </a:p>
                  </a:txBody>
                  <a:tcPr/>
                </a:tc>
                <a:tc>
                  <a:txBody>
                    <a:bodyPr/>
                    <a:lstStyle/>
                    <a:p>
                      <a:r>
                        <a:rPr lang="en-AU" dirty="0"/>
                        <a:t>Weight (kg)</a:t>
                      </a:r>
                      <a:endParaRPr lang="en-GB" dirty="0"/>
                    </a:p>
                  </a:txBody>
                  <a:tcPr/>
                </a:tc>
                <a:tc>
                  <a:txBody>
                    <a:bodyPr/>
                    <a:lstStyle/>
                    <a:p>
                      <a:r>
                        <a:rPr lang="en-AU" dirty="0"/>
                        <a:t>Species</a:t>
                      </a:r>
                      <a:endParaRPr lang="en-GB" dirty="0"/>
                    </a:p>
                  </a:txBody>
                  <a:tcPr/>
                </a:tc>
                <a:tc>
                  <a:txBody>
                    <a:bodyPr/>
                    <a:lstStyle/>
                    <a:p>
                      <a:r>
                        <a:rPr lang="en-AU" dirty="0"/>
                        <a:t>Eye colour</a:t>
                      </a:r>
                      <a:endParaRPr lang="en-GB" dirty="0"/>
                    </a:p>
                  </a:txBody>
                  <a:tcPr/>
                </a:tc>
                <a:tc>
                  <a:txBody>
                    <a:bodyPr/>
                    <a:lstStyle/>
                    <a:p>
                      <a:r>
                        <a:rPr lang="en-AU" dirty="0"/>
                        <a:t>Likes porridge</a:t>
                      </a:r>
                      <a:endParaRPr lang="en-GB" dirty="0"/>
                    </a:p>
                  </a:txBody>
                  <a:tcPr/>
                </a:tc>
                <a:extLst>
                  <a:ext uri="{0D108BD9-81ED-4DB2-BD59-A6C34878D82A}">
                    <a16:rowId xmlns:a16="http://schemas.microsoft.com/office/drawing/2014/main" val="3389741763"/>
                  </a:ext>
                </a:extLst>
              </a:tr>
              <a:tr h="370840">
                <a:tc>
                  <a:txBody>
                    <a:bodyPr/>
                    <a:lstStyle/>
                    <a:p>
                      <a:r>
                        <a:rPr lang="en-AU" dirty="0"/>
                        <a:t>Dave</a:t>
                      </a:r>
                      <a:endParaRPr lang="en-GB" dirty="0"/>
                    </a:p>
                  </a:txBody>
                  <a:tcPr/>
                </a:tc>
                <a:tc>
                  <a:txBody>
                    <a:bodyPr/>
                    <a:lstStyle/>
                    <a:p>
                      <a:r>
                        <a:rPr lang="en-AU" dirty="0"/>
                        <a:t>180</a:t>
                      </a:r>
                      <a:endParaRPr lang="en-GB" dirty="0"/>
                    </a:p>
                  </a:txBody>
                  <a:tcPr/>
                </a:tc>
                <a:tc>
                  <a:txBody>
                    <a:bodyPr/>
                    <a:lstStyle/>
                    <a:p>
                      <a:r>
                        <a:rPr lang="en-AU" dirty="0"/>
                        <a:t>85</a:t>
                      </a:r>
                      <a:endParaRPr lang="en-GB" dirty="0"/>
                    </a:p>
                  </a:txBody>
                  <a:tcPr/>
                </a:tc>
                <a:tc>
                  <a:txBody>
                    <a:bodyPr/>
                    <a:lstStyle/>
                    <a:p>
                      <a:r>
                        <a:rPr lang="en-AU" dirty="0"/>
                        <a:t>Human</a:t>
                      </a:r>
                      <a:endParaRPr lang="en-GB" dirty="0"/>
                    </a:p>
                  </a:txBody>
                  <a:tcPr/>
                </a:tc>
                <a:tc>
                  <a:txBody>
                    <a:bodyPr/>
                    <a:lstStyle/>
                    <a:p>
                      <a:r>
                        <a:rPr lang="en-AU" dirty="0"/>
                        <a:t>Brown</a:t>
                      </a:r>
                      <a:endParaRPr lang="en-GB" dirty="0"/>
                    </a:p>
                  </a:txBody>
                  <a:tcPr/>
                </a:tc>
                <a:tc>
                  <a:txBody>
                    <a:bodyPr/>
                    <a:lstStyle/>
                    <a:p>
                      <a:r>
                        <a:rPr lang="en-AU" dirty="0"/>
                        <a:t>Y</a:t>
                      </a:r>
                      <a:endParaRPr lang="en-GB" dirty="0"/>
                    </a:p>
                  </a:txBody>
                  <a:tcPr/>
                </a:tc>
                <a:extLst>
                  <a:ext uri="{0D108BD9-81ED-4DB2-BD59-A6C34878D82A}">
                    <a16:rowId xmlns:a16="http://schemas.microsoft.com/office/drawing/2014/main" val="3989463964"/>
                  </a:ext>
                </a:extLst>
              </a:tr>
              <a:tr h="370840">
                <a:tc>
                  <a:txBody>
                    <a:bodyPr/>
                    <a:lstStyle/>
                    <a:p>
                      <a:r>
                        <a:rPr lang="en-AU" dirty="0"/>
                        <a:t>Kristen</a:t>
                      </a:r>
                      <a:endParaRPr lang="en-GB" dirty="0"/>
                    </a:p>
                  </a:txBody>
                  <a:tcPr/>
                </a:tc>
                <a:tc>
                  <a:txBody>
                    <a:bodyPr/>
                    <a:lstStyle/>
                    <a:p>
                      <a:r>
                        <a:rPr lang="en-AU" dirty="0"/>
                        <a:t>165</a:t>
                      </a:r>
                      <a:endParaRPr lang="en-GB" dirty="0"/>
                    </a:p>
                  </a:txBody>
                  <a:tcPr/>
                </a:tc>
                <a:tc>
                  <a:txBody>
                    <a:bodyPr/>
                    <a:lstStyle/>
                    <a:p>
                      <a:r>
                        <a:rPr lang="en-AU" dirty="0"/>
                        <a:t>70</a:t>
                      </a:r>
                      <a:endParaRPr lang="en-GB" dirty="0"/>
                    </a:p>
                  </a:txBody>
                  <a:tcPr/>
                </a:tc>
                <a:tc>
                  <a:txBody>
                    <a:bodyPr/>
                    <a:lstStyle/>
                    <a:p>
                      <a:endParaRPr lang="en-GB" dirty="0"/>
                    </a:p>
                  </a:txBody>
                  <a:tcPr/>
                </a:tc>
                <a:tc>
                  <a:txBody>
                    <a:bodyPr/>
                    <a:lstStyle/>
                    <a:p>
                      <a:r>
                        <a:rPr lang="en-AU" dirty="0"/>
                        <a:t>Brown</a:t>
                      </a:r>
                      <a:endParaRPr lang="en-GB" dirty="0"/>
                    </a:p>
                  </a:txBody>
                  <a:tcPr/>
                </a:tc>
                <a:tc>
                  <a:txBody>
                    <a:bodyPr/>
                    <a:lstStyle/>
                    <a:p>
                      <a:r>
                        <a:rPr lang="en-AU" dirty="0"/>
                        <a:t>N</a:t>
                      </a:r>
                      <a:endParaRPr lang="en-GB" dirty="0"/>
                    </a:p>
                  </a:txBody>
                  <a:tcPr/>
                </a:tc>
                <a:extLst>
                  <a:ext uri="{0D108BD9-81ED-4DB2-BD59-A6C34878D82A}">
                    <a16:rowId xmlns:a16="http://schemas.microsoft.com/office/drawing/2014/main" val="1874500401"/>
                  </a:ext>
                </a:extLst>
              </a:tr>
              <a:tr h="370840">
                <a:tc>
                  <a:txBody>
                    <a:bodyPr/>
                    <a:lstStyle/>
                    <a:p>
                      <a:r>
                        <a:rPr lang="en-AU" dirty="0"/>
                        <a:t>Jeff</a:t>
                      </a:r>
                      <a:endParaRPr lang="en-GB" dirty="0"/>
                    </a:p>
                  </a:txBody>
                  <a:tcPr/>
                </a:tc>
                <a:tc>
                  <a:txBody>
                    <a:bodyPr/>
                    <a:lstStyle/>
                    <a:p>
                      <a:r>
                        <a:rPr lang="en-AU" dirty="0"/>
                        <a:t>5</a:t>
                      </a:r>
                      <a:endParaRPr lang="en-GB" dirty="0"/>
                    </a:p>
                  </a:txBody>
                  <a:tcPr/>
                </a:tc>
                <a:tc>
                  <a:txBody>
                    <a:bodyPr/>
                    <a:lstStyle/>
                    <a:p>
                      <a:r>
                        <a:rPr lang="en-AU" dirty="0"/>
                        <a:t>0.02</a:t>
                      </a:r>
                      <a:endParaRPr lang="en-GB" dirty="0"/>
                    </a:p>
                  </a:txBody>
                  <a:tcPr/>
                </a:tc>
                <a:tc>
                  <a:txBody>
                    <a:bodyPr/>
                    <a:lstStyle/>
                    <a:p>
                      <a:r>
                        <a:rPr lang="en-AU" dirty="0"/>
                        <a:t>Mouse</a:t>
                      </a:r>
                      <a:endParaRPr lang="en-GB" dirty="0"/>
                    </a:p>
                  </a:txBody>
                  <a:tcPr/>
                </a:tc>
                <a:tc>
                  <a:txBody>
                    <a:bodyPr/>
                    <a:lstStyle/>
                    <a:p>
                      <a:r>
                        <a:rPr lang="en-AU" dirty="0"/>
                        <a:t>Brown</a:t>
                      </a:r>
                      <a:endParaRPr lang="en-GB" dirty="0"/>
                    </a:p>
                  </a:txBody>
                  <a:tcPr/>
                </a:tc>
                <a:tc>
                  <a:txBody>
                    <a:bodyPr/>
                    <a:lstStyle/>
                    <a:p>
                      <a:r>
                        <a:rPr lang="en-AU" dirty="0"/>
                        <a:t>Y</a:t>
                      </a:r>
                      <a:endParaRPr lang="en-GB" dirty="0"/>
                    </a:p>
                  </a:txBody>
                  <a:tcPr/>
                </a:tc>
                <a:extLst>
                  <a:ext uri="{0D108BD9-81ED-4DB2-BD59-A6C34878D82A}">
                    <a16:rowId xmlns:a16="http://schemas.microsoft.com/office/drawing/2014/main" val="280411261"/>
                  </a:ext>
                </a:extLst>
              </a:tr>
              <a:tr h="370840">
                <a:tc>
                  <a:txBody>
                    <a:bodyPr/>
                    <a:lstStyle/>
                    <a:p>
                      <a:r>
                        <a:rPr lang="en-AU" dirty="0"/>
                        <a:t>Melissa</a:t>
                      </a:r>
                      <a:endParaRPr lang="en-GB" dirty="0"/>
                    </a:p>
                  </a:txBody>
                  <a:tcPr/>
                </a:tc>
                <a:tc>
                  <a:txBody>
                    <a:bodyPr/>
                    <a:lstStyle/>
                    <a:p>
                      <a:r>
                        <a:rPr lang="en-AU" dirty="0"/>
                        <a:t>178</a:t>
                      </a:r>
                      <a:endParaRPr lang="en-GB" dirty="0"/>
                    </a:p>
                  </a:txBody>
                  <a:tcPr/>
                </a:tc>
                <a:tc>
                  <a:txBody>
                    <a:bodyPr/>
                    <a:lstStyle/>
                    <a:p>
                      <a:r>
                        <a:rPr lang="en-AU" dirty="0"/>
                        <a:t>90</a:t>
                      </a:r>
                      <a:endParaRPr lang="en-GB" dirty="0"/>
                    </a:p>
                  </a:txBody>
                  <a:tcPr/>
                </a:tc>
                <a:tc>
                  <a:txBody>
                    <a:bodyPr/>
                    <a:lstStyle/>
                    <a:p>
                      <a:r>
                        <a:rPr lang="en-AU" dirty="0"/>
                        <a:t>Human</a:t>
                      </a:r>
                      <a:endParaRPr lang="en-GB" dirty="0"/>
                    </a:p>
                  </a:txBody>
                  <a:tcPr/>
                </a:tc>
                <a:tc>
                  <a:txBody>
                    <a:bodyPr/>
                    <a:lstStyle/>
                    <a:p>
                      <a:r>
                        <a:rPr lang="en-AU" dirty="0"/>
                        <a:t>Green</a:t>
                      </a:r>
                      <a:endParaRPr lang="en-GB" dirty="0"/>
                    </a:p>
                  </a:txBody>
                  <a:tcPr/>
                </a:tc>
                <a:tc>
                  <a:txBody>
                    <a:bodyPr/>
                    <a:lstStyle/>
                    <a:p>
                      <a:endParaRPr lang="en-GB" dirty="0"/>
                    </a:p>
                  </a:txBody>
                  <a:tcPr/>
                </a:tc>
                <a:extLst>
                  <a:ext uri="{0D108BD9-81ED-4DB2-BD59-A6C34878D82A}">
                    <a16:rowId xmlns:a16="http://schemas.microsoft.com/office/drawing/2014/main" val="4184515881"/>
                  </a:ext>
                </a:extLst>
              </a:tr>
            </a:tbl>
          </a:graphicData>
        </a:graphic>
      </p:graphicFrame>
    </p:spTree>
    <p:extLst>
      <p:ext uri="{BB962C8B-B14F-4D97-AF65-F5344CB8AC3E}">
        <p14:creationId xmlns:p14="http://schemas.microsoft.com/office/powerpoint/2010/main" val="1403211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C12A-91AC-45A7-BC67-20551A8C776C}"/>
              </a:ext>
            </a:extLst>
          </p:cNvPr>
          <p:cNvSpPr>
            <a:spLocks noGrp="1"/>
          </p:cNvSpPr>
          <p:nvPr>
            <p:ph type="title"/>
          </p:nvPr>
        </p:nvSpPr>
        <p:spPr/>
        <p:txBody>
          <a:bodyPr/>
          <a:lstStyle/>
          <a:p>
            <a:r>
              <a:rPr lang="en-AU" dirty="0"/>
              <a:t>Complete case analysis</a:t>
            </a:r>
            <a:endParaRPr lang="en-GB" dirty="0"/>
          </a:p>
        </p:txBody>
      </p:sp>
      <p:graphicFrame>
        <p:nvGraphicFramePr>
          <p:cNvPr id="5" name="Table 5">
            <a:extLst>
              <a:ext uri="{FF2B5EF4-FFF2-40B4-BE49-F238E27FC236}">
                <a16:creationId xmlns:a16="http://schemas.microsoft.com/office/drawing/2014/main" id="{E564EC32-BAD3-4C4C-818A-B0AC9B3ADBE1}"/>
              </a:ext>
            </a:extLst>
          </p:cNvPr>
          <p:cNvGraphicFramePr>
            <a:graphicFrameLocks noGrp="1"/>
          </p:cNvGraphicFramePr>
          <p:nvPr>
            <p:ph sz="half" idx="1"/>
            <p:extLst>
              <p:ext uri="{D42A27DB-BD31-4B8C-83A1-F6EECF244321}">
                <p14:modId xmlns:p14="http://schemas.microsoft.com/office/powerpoint/2010/main" val="4233869490"/>
              </p:ext>
            </p:extLst>
          </p:nvPr>
        </p:nvGraphicFramePr>
        <p:xfrm>
          <a:off x="838200" y="1962260"/>
          <a:ext cx="6309360" cy="2123440"/>
        </p:xfrm>
        <a:graphic>
          <a:graphicData uri="http://schemas.openxmlformats.org/drawingml/2006/table">
            <a:tbl>
              <a:tblPr firstRow="1" bandRow="1">
                <a:tableStyleId>{5C22544A-7EE6-4342-B048-85BDC9FD1C3A}</a:tableStyleId>
              </a:tblPr>
              <a:tblGrid>
                <a:gridCol w="1051560">
                  <a:extLst>
                    <a:ext uri="{9D8B030D-6E8A-4147-A177-3AD203B41FA5}">
                      <a16:colId xmlns:a16="http://schemas.microsoft.com/office/drawing/2014/main" val="618341447"/>
                    </a:ext>
                  </a:extLst>
                </a:gridCol>
                <a:gridCol w="1051560">
                  <a:extLst>
                    <a:ext uri="{9D8B030D-6E8A-4147-A177-3AD203B41FA5}">
                      <a16:colId xmlns:a16="http://schemas.microsoft.com/office/drawing/2014/main" val="686428394"/>
                    </a:ext>
                  </a:extLst>
                </a:gridCol>
                <a:gridCol w="1051560">
                  <a:extLst>
                    <a:ext uri="{9D8B030D-6E8A-4147-A177-3AD203B41FA5}">
                      <a16:colId xmlns:a16="http://schemas.microsoft.com/office/drawing/2014/main" val="332958293"/>
                    </a:ext>
                  </a:extLst>
                </a:gridCol>
                <a:gridCol w="1051560">
                  <a:extLst>
                    <a:ext uri="{9D8B030D-6E8A-4147-A177-3AD203B41FA5}">
                      <a16:colId xmlns:a16="http://schemas.microsoft.com/office/drawing/2014/main" val="1548094647"/>
                    </a:ext>
                  </a:extLst>
                </a:gridCol>
                <a:gridCol w="1051560">
                  <a:extLst>
                    <a:ext uri="{9D8B030D-6E8A-4147-A177-3AD203B41FA5}">
                      <a16:colId xmlns:a16="http://schemas.microsoft.com/office/drawing/2014/main" val="970274680"/>
                    </a:ext>
                  </a:extLst>
                </a:gridCol>
                <a:gridCol w="1051560">
                  <a:extLst>
                    <a:ext uri="{9D8B030D-6E8A-4147-A177-3AD203B41FA5}">
                      <a16:colId xmlns:a16="http://schemas.microsoft.com/office/drawing/2014/main" val="4131113973"/>
                    </a:ext>
                  </a:extLst>
                </a:gridCol>
              </a:tblGrid>
              <a:tr h="370840">
                <a:tc>
                  <a:txBody>
                    <a:bodyPr/>
                    <a:lstStyle/>
                    <a:p>
                      <a:endParaRPr lang="en-GB"/>
                    </a:p>
                  </a:txBody>
                  <a:tcPr/>
                </a:tc>
                <a:tc>
                  <a:txBody>
                    <a:bodyPr/>
                    <a:lstStyle/>
                    <a:p>
                      <a:r>
                        <a:rPr lang="en-AU" dirty="0"/>
                        <a:t>Height (cm)</a:t>
                      </a:r>
                      <a:endParaRPr lang="en-GB" dirty="0"/>
                    </a:p>
                  </a:txBody>
                  <a:tcPr/>
                </a:tc>
                <a:tc>
                  <a:txBody>
                    <a:bodyPr/>
                    <a:lstStyle/>
                    <a:p>
                      <a:r>
                        <a:rPr lang="en-AU" dirty="0"/>
                        <a:t>Weight (kg)</a:t>
                      </a:r>
                      <a:endParaRPr lang="en-GB" dirty="0"/>
                    </a:p>
                  </a:txBody>
                  <a:tcPr/>
                </a:tc>
                <a:tc>
                  <a:txBody>
                    <a:bodyPr/>
                    <a:lstStyle/>
                    <a:p>
                      <a:r>
                        <a:rPr lang="en-AU" dirty="0"/>
                        <a:t>Species</a:t>
                      </a:r>
                      <a:endParaRPr lang="en-GB" dirty="0"/>
                    </a:p>
                  </a:txBody>
                  <a:tcPr/>
                </a:tc>
                <a:tc>
                  <a:txBody>
                    <a:bodyPr/>
                    <a:lstStyle/>
                    <a:p>
                      <a:r>
                        <a:rPr lang="en-AU" dirty="0"/>
                        <a:t>Eye colour</a:t>
                      </a:r>
                      <a:endParaRPr lang="en-GB" dirty="0"/>
                    </a:p>
                  </a:txBody>
                  <a:tcPr/>
                </a:tc>
                <a:tc>
                  <a:txBody>
                    <a:bodyPr/>
                    <a:lstStyle/>
                    <a:p>
                      <a:r>
                        <a:rPr lang="en-AU" dirty="0"/>
                        <a:t>Likes porridge</a:t>
                      </a:r>
                      <a:endParaRPr lang="en-GB" dirty="0"/>
                    </a:p>
                  </a:txBody>
                  <a:tcPr/>
                </a:tc>
                <a:extLst>
                  <a:ext uri="{0D108BD9-81ED-4DB2-BD59-A6C34878D82A}">
                    <a16:rowId xmlns:a16="http://schemas.microsoft.com/office/drawing/2014/main" val="3389741763"/>
                  </a:ext>
                </a:extLst>
              </a:tr>
              <a:tr h="370840">
                <a:tc>
                  <a:txBody>
                    <a:bodyPr/>
                    <a:lstStyle/>
                    <a:p>
                      <a:r>
                        <a:rPr lang="en-AU" dirty="0"/>
                        <a:t>Dave</a:t>
                      </a:r>
                      <a:endParaRPr lang="en-GB" dirty="0"/>
                    </a:p>
                  </a:txBody>
                  <a:tcPr/>
                </a:tc>
                <a:tc>
                  <a:txBody>
                    <a:bodyPr/>
                    <a:lstStyle/>
                    <a:p>
                      <a:r>
                        <a:rPr lang="en-AU" dirty="0"/>
                        <a:t>180</a:t>
                      </a:r>
                      <a:endParaRPr lang="en-GB" dirty="0"/>
                    </a:p>
                  </a:txBody>
                  <a:tcPr/>
                </a:tc>
                <a:tc>
                  <a:txBody>
                    <a:bodyPr/>
                    <a:lstStyle/>
                    <a:p>
                      <a:r>
                        <a:rPr lang="en-AU" dirty="0"/>
                        <a:t>85</a:t>
                      </a:r>
                      <a:endParaRPr lang="en-GB" dirty="0"/>
                    </a:p>
                  </a:txBody>
                  <a:tcPr/>
                </a:tc>
                <a:tc>
                  <a:txBody>
                    <a:bodyPr/>
                    <a:lstStyle/>
                    <a:p>
                      <a:r>
                        <a:rPr lang="en-AU" dirty="0"/>
                        <a:t>Human</a:t>
                      </a:r>
                      <a:endParaRPr lang="en-GB" dirty="0"/>
                    </a:p>
                  </a:txBody>
                  <a:tcPr/>
                </a:tc>
                <a:tc>
                  <a:txBody>
                    <a:bodyPr/>
                    <a:lstStyle/>
                    <a:p>
                      <a:r>
                        <a:rPr lang="en-AU" dirty="0"/>
                        <a:t>Brown</a:t>
                      </a:r>
                      <a:endParaRPr lang="en-GB" dirty="0"/>
                    </a:p>
                  </a:txBody>
                  <a:tcPr/>
                </a:tc>
                <a:tc>
                  <a:txBody>
                    <a:bodyPr/>
                    <a:lstStyle/>
                    <a:p>
                      <a:r>
                        <a:rPr lang="en-AU" dirty="0"/>
                        <a:t>Y</a:t>
                      </a:r>
                      <a:endParaRPr lang="en-GB" dirty="0"/>
                    </a:p>
                  </a:txBody>
                  <a:tcPr/>
                </a:tc>
                <a:extLst>
                  <a:ext uri="{0D108BD9-81ED-4DB2-BD59-A6C34878D82A}">
                    <a16:rowId xmlns:a16="http://schemas.microsoft.com/office/drawing/2014/main" val="3989463964"/>
                  </a:ext>
                </a:extLst>
              </a:tr>
              <a:tr h="370840">
                <a:tc>
                  <a:txBody>
                    <a:bodyPr/>
                    <a:lstStyle/>
                    <a:p>
                      <a:r>
                        <a:rPr lang="en-AU" dirty="0"/>
                        <a:t>Kristen</a:t>
                      </a:r>
                      <a:endParaRPr lang="en-GB" dirty="0"/>
                    </a:p>
                  </a:txBody>
                  <a:tcPr>
                    <a:solidFill>
                      <a:schemeClr val="bg2">
                        <a:lumMod val="90000"/>
                      </a:schemeClr>
                    </a:solidFill>
                  </a:tcPr>
                </a:tc>
                <a:tc>
                  <a:txBody>
                    <a:bodyPr/>
                    <a:lstStyle/>
                    <a:p>
                      <a:r>
                        <a:rPr lang="en-AU" dirty="0"/>
                        <a:t>165</a:t>
                      </a:r>
                      <a:endParaRPr lang="en-GB" dirty="0"/>
                    </a:p>
                  </a:txBody>
                  <a:tcPr>
                    <a:solidFill>
                      <a:schemeClr val="bg2">
                        <a:lumMod val="90000"/>
                      </a:schemeClr>
                    </a:solidFill>
                  </a:tcPr>
                </a:tc>
                <a:tc>
                  <a:txBody>
                    <a:bodyPr/>
                    <a:lstStyle/>
                    <a:p>
                      <a:r>
                        <a:rPr lang="en-AU" dirty="0"/>
                        <a:t>70</a:t>
                      </a:r>
                      <a:endParaRPr lang="en-GB" dirty="0"/>
                    </a:p>
                  </a:txBody>
                  <a:tcPr>
                    <a:solidFill>
                      <a:schemeClr val="bg2">
                        <a:lumMod val="90000"/>
                      </a:schemeClr>
                    </a:solidFill>
                  </a:tcPr>
                </a:tc>
                <a:tc>
                  <a:txBody>
                    <a:bodyPr/>
                    <a:lstStyle/>
                    <a:p>
                      <a:endParaRPr lang="en-GB" dirty="0"/>
                    </a:p>
                  </a:txBody>
                  <a:tcPr>
                    <a:solidFill>
                      <a:schemeClr val="bg2">
                        <a:lumMod val="90000"/>
                      </a:schemeClr>
                    </a:solidFill>
                  </a:tcPr>
                </a:tc>
                <a:tc>
                  <a:txBody>
                    <a:bodyPr/>
                    <a:lstStyle/>
                    <a:p>
                      <a:r>
                        <a:rPr lang="en-AU" dirty="0"/>
                        <a:t>Brown</a:t>
                      </a:r>
                      <a:endParaRPr lang="en-GB" dirty="0"/>
                    </a:p>
                  </a:txBody>
                  <a:tcPr>
                    <a:solidFill>
                      <a:schemeClr val="bg2">
                        <a:lumMod val="90000"/>
                      </a:schemeClr>
                    </a:solidFill>
                  </a:tcPr>
                </a:tc>
                <a:tc>
                  <a:txBody>
                    <a:bodyPr/>
                    <a:lstStyle/>
                    <a:p>
                      <a:r>
                        <a:rPr lang="en-AU" dirty="0"/>
                        <a:t>N</a:t>
                      </a:r>
                      <a:endParaRPr lang="en-GB" dirty="0"/>
                    </a:p>
                  </a:txBody>
                  <a:tcPr>
                    <a:solidFill>
                      <a:schemeClr val="bg2">
                        <a:lumMod val="90000"/>
                      </a:schemeClr>
                    </a:solidFill>
                  </a:tcPr>
                </a:tc>
                <a:extLst>
                  <a:ext uri="{0D108BD9-81ED-4DB2-BD59-A6C34878D82A}">
                    <a16:rowId xmlns:a16="http://schemas.microsoft.com/office/drawing/2014/main" val="1874500401"/>
                  </a:ext>
                </a:extLst>
              </a:tr>
              <a:tr h="370840">
                <a:tc>
                  <a:txBody>
                    <a:bodyPr/>
                    <a:lstStyle/>
                    <a:p>
                      <a:r>
                        <a:rPr lang="en-AU" dirty="0"/>
                        <a:t>Jeff</a:t>
                      </a:r>
                      <a:endParaRPr lang="en-GB" dirty="0"/>
                    </a:p>
                  </a:txBody>
                  <a:tcPr/>
                </a:tc>
                <a:tc>
                  <a:txBody>
                    <a:bodyPr/>
                    <a:lstStyle/>
                    <a:p>
                      <a:r>
                        <a:rPr lang="en-AU" dirty="0"/>
                        <a:t>5</a:t>
                      </a:r>
                      <a:endParaRPr lang="en-GB" dirty="0"/>
                    </a:p>
                  </a:txBody>
                  <a:tcPr/>
                </a:tc>
                <a:tc>
                  <a:txBody>
                    <a:bodyPr/>
                    <a:lstStyle/>
                    <a:p>
                      <a:r>
                        <a:rPr lang="en-AU" dirty="0"/>
                        <a:t>0.02</a:t>
                      </a:r>
                      <a:endParaRPr lang="en-GB" dirty="0"/>
                    </a:p>
                  </a:txBody>
                  <a:tcPr/>
                </a:tc>
                <a:tc>
                  <a:txBody>
                    <a:bodyPr/>
                    <a:lstStyle/>
                    <a:p>
                      <a:r>
                        <a:rPr lang="en-AU" dirty="0"/>
                        <a:t>Mouse</a:t>
                      </a:r>
                      <a:endParaRPr lang="en-GB" dirty="0"/>
                    </a:p>
                  </a:txBody>
                  <a:tcPr/>
                </a:tc>
                <a:tc>
                  <a:txBody>
                    <a:bodyPr/>
                    <a:lstStyle/>
                    <a:p>
                      <a:r>
                        <a:rPr lang="en-AU" dirty="0"/>
                        <a:t>Brown</a:t>
                      </a:r>
                      <a:endParaRPr lang="en-GB" dirty="0"/>
                    </a:p>
                  </a:txBody>
                  <a:tcPr/>
                </a:tc>
                <a:tc>
                  <a:txBody>
                    <a:bodyPr/>
                    <a:lstStyle/>
                    <a:p>
                      <a:r>
                        <a:rPr lang="en-AU" dirty="0"/>
                        <a:t>Y</a:t>
                      </a:r>
                      <a:endParaRPr lang="en-GB" dirty="0"/>
                    </a:p>
                  </a:txBody>
                  <a:tcPr/>
                </a:tc>
                <a:extLst>
                  <a:ext uri="{0D108BD9-81ED-4DB2-BD59-A6C34878D82A}">
                    <a16:rowId xmlns:a16="http://schemas.microsoft.com/office/drawing/2014/main" val="280411261"/>
                  </a:ext>
                </a:extLst>
              </a:tr>
              <a:tr h="370840">
                <a:tc>
                  <a:txBody>
                    <a:bodyPr/>
                    <a:lstStyle/>
                    <a:p>
                      <a:r>
                        <a:rPr lang="en-AU" dirty="0"/>
                        <a:t>Melissa</a:t>
                      </a:r>
                      <a:endParaRPr lang="en-GB" dirty="0"/>
                    </a:p>
                  </a:txBody>
                  <a:tcPr>
                    <a:solidFill>
                      <a:schemeClr val="bg2">
                        <a:lumMod val="90000"/>
                      </a:schemeClr>
                    </a:solidFill>
                  </a:tcPr>
                </a:tc>
                <a:tc>
                  <a:txBody>
                    <a:bodyPr/>
                    <a:lstStyle/>
                    <a:p>
                      <a:r>
                        <a:rPr lang="en-AU" dirty="0"/>
                        <a:t>178</a:t>
                      </a:r>
                      <a:endParaRPr lang="en-GB" dirty="0"/>
                    </a:p>
                  </a:txBody>
                  <a:tcPr>
                    <a:solidFill>
                      <a:schemeClr val="bg2">
                        <a:lumMod val="90000"/>
                      </a:schemeClr>
                    </a:solidFill>
                  </a:tcPr>
                </a:tc>
                <a:tc>
                  <a:txBody>
                    <a:bodyPr/>
                    <a:lstStyle/>
                    <a:p>
                      <a:r>
                        <a:rPr lang="en-AU" dirty="0"/>
                        <a:t>90</a:t>
                      </a:r>
                      <a:endParaRPr lang="en-GB" dirty="0"/>
                    </a:p>
                  </a:txBody>
                  <a:tcPr>
                    <a:solidFill>
                      <a:schemeClr val="bg2">
                        <a:lumMod val="90000"/>
                      </a:schemeClr>
                    </a:solidFill>
                  </a:tcPr>
                </a:tc>
                <a:tc>
                  <a:txBody>
                    <a:bodyPr/>
                    <a:lstStyle/>
                    <a:p>
                      <a:r>
                        <a:rPr lang="en-AU" dirty="0"/>
                        <a:t>Human</a:t>
                      </a:r>
                      <a:endParaRPr lang="en-GB" dirty="0"/>
                    </a:p>
                  </a:txBody>
                  <a:tcPr>
                    <a:solidFill>
                      <a:schemeClr val="bg2">
                        <a:lumMod val="90000"/>
                      </a:schemeClr>
                    </a:solidFill>
                  </a:tcPr>
                </a:tc>
                <a:tc>
                  <a:txBody>
                    <a:bodyPr/>
                    <a:lstStyle/>
                    <a:p>
                      <a:r>
                        <a:rPr lang="en-AU" dirty="0"/>
                        <a:t>Green</a:t>
                      </a:r>
                      <a:endParaRPr lang="en-GB" dirty="0"/>
                    </a:p>
                  </a:txBody>
                  <a:tcPr>
                    <a:solidFill>
                      <a:schemeClr val="bg2">
                        <a:lumMod val="90000"/>
                      </a:schemeClr>
                    </a:solidFill>
                  </a:tcPr>
                </a:tc>
                <a:tc>
                  <a:txBody>
                    <a:bodyPr/>
                    <a:lstStyle/>
                    <a:p>
                      <a:endParaRPr lang="en-GB" dirty="0"/>
                    </a:p>
                  </a:txBody>
                  <a:tcPr>
                    <a:solidFill>
                      <a:schemeClr val="bg2">
                        <a:lumMod val="90000"/>
                      </a:schemeClr>
                    </a:solidFill>
                  </a:tcPr>
                </a:tc>
                <a:extLst>
                  <a:ext uri="{0D108BD9-81ED-4DB2-BD59-A6C34878D82A}">
                    <a16:rowId xmlns:a16="http://schemas.microsoft.com/office/drawing/2014/main" val="4184515881"/>
                  </a:ext>
                </a:extLst>
              </a:tr>
            </a:tbl>
          </a:graphicData>
        </a:graphic>
      </p:graphicFrame>
      <p:sp>
        <p:nvSpPr>
          <p:cNvPr id="4" name="TextBox 3">
            <a:extLst>
              <a:ext uri="{FF2B5EF4-FFF2-40B4-BE49-F238E27FC236}">
                <a16:creationId xmlns:a16="http://schemas.microsoft.com/office/drawing/2014/main" id="{645FB977-17A6-430F-9DB6-F22225FEBC2D}"/>
              </a:ext>
            </a:extLst>
          </p:cNvPr>
          <p:cNvSpPr txBox="1"/>
          <p:nvPr/>
        </p:nvSpPr>
        <p:spPr>
          <a:xfrm>
            <a:off x="838200" y="5391807"/>
            <a:ext cx="5852115" cy="369332"/>
          </a:xfrm>
          <a:prstGeom prst="rect">
            <a:avLst/>
          </a:prstGeom>
          <a:noFill/>
        </p:spPr>
        <p:txBody>
          <a:bodyPr wrap="none" rtlCol="0">
            <a:spAutoFit/>
          </a:bodyPr>
          <a:lstStyle/>
          <a:p>
            <a:r>
              <a:rPr lang="en-AU" dirty="0"/>
              <a:t>Note: This can bias data.  Now 50% of respondents are mice.</a:t>
            </a:r>
            <a:endParaRPr lang="en-GB" dirty="0"/>
          </a:p>
        </p:txBody>
      </p:sp>
    </p:spTree>
    <p:extLst>
      <p:ext uri="{BB962C8B-B14F-4D97-AF65-F5344CB8AC3E}">
        <p14:creationId xmlns:p14="http://schemas.microsoft.com/office/powerpoint/2010/main" val="547157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C12A-91AC-45A7-BC67-20551A8C776C}"/>
              </a:ext>
            </a:extLst>
          </p:cNvPr>
          <p:cNvSpPr>
            <a:spLocks noGrp="1"/>
          </p:cNvSpPr>
          <p:nvPr>
            <p:ph type="title"/>
          </p:nvPr>
        </p:nvSpPr>
        <p:spPr/>
        <p:txBody>
          <a:bodyPr/>
          <a:lstStyle/>
          <a:p>
            <a:r>
              <a:rPr lang="en-AU" dirty="0"/>
              <a:t>Complete Case Analysis</a:t>
            </a:r>
            <a:endParaRPr lang="en-GB" dirty="0"/>
          </a:p>
        </p:txBody>
      </p:sp>
      <p:graphicFrame>
        <p:nvGraphicFramePr>
          <p:cNvPr id="5" name="Table 5">
            <a:extLst>
              <a:ext uri="{FF2B5EF4-FFF2-40B4-BE49-F238E27FC236}">
                <a16:creationId xmlns:a16="http://schemas.microsoft.com/office/drawing/2014/main" id="{E564EC32-BAD3-4C4C-818A-B0AC9B3ADBE1}"/>
              </a:ext>
            </a:extLst>
          </p:cNvPr>
          <p:cNvGraphicFramePr>
            <a:graphicFrameLocks noGrp="1"/>
          </p:cNvGraphicFramePr>
          <p:nvPr>
            <p:ph sz="half" idx="1"/>
            <p:extLst>
              <p:ext uri="{D42A27DB-BD31-4B8C-83A1-F6EECF244321}">
                <p14:modId xmlns:p14="http://schemas.microsoft.com/office/powerpoint/2010/main" val="3965334111"/>
              </p:ext>
            </p:extLst>
          </p:nvPr>
        </p:nvGraphicFramePr>
        <p:xfrm>
          <a:off x="838200" y="1962260"/>
          <a:ext cx="6309360" cy="2123440"/>
        </p:xfrm>
        <a:graphic>
          <a:graphicData uri="http://schemas.openxmlformats.org/drawingml/2006/table">
            <a:tbl>
              <a:tblPr firstRow="1" bandRow="1">
                <a:tableStyleId>{5C22544A-7EE6-4342-B048-85BDC9FD1C3A}</a:tableStyleId>
              </a:tblPr>
              <a:tblGrid>
                <a:gridCol w="1051560">
                  <a:extLst>
                    <a:ext uri="{9D8B030D-6E8A-4147-A177-3AD203B41FA5}">
                      <a16:colId xmlns:a16="http://schemas.microsoft.com/office/drawing/2014/main" val="618341447"/>
                    </a:ext>
                  </a:extLst>
                </a:gridCol>
                <a:gridCol w="1051560">
                  <a:extLst>
                    <a:ext uri="{9D8B030D-6E8A-4147-A177-3AD203B41FA5}">
                      <a16:colId xmlns:a16="http://schemas.microsoft.com/office/drawing/2014/main" val="686428394"/>
                    </a:ext>
                  </a:extLst>
                </a:gridCol>
                <a:gridCol w="1051560">
                  <a:extLst>
                    <a:ext uri="{9D8B030D-6E8A-4147-A177-3AD203B41FA5}">
                      <a16:colId xmlns:a16="http://schemas.microsoft.com/office/drawing/2014/main" val="332958293"/>
                    </a:ext>
                  </a:extLst>
                </a:gridCol>
                <a:gridCol w="1051560">
                  <a:extLst>
                    <a:ext uri="{9D8B030D-6E8A-4147-A177-3AD203B41FA5}">
                      <a16:colId xmlns:a16="http://schemas.microsoft.com/office/drawing/2014/main" val="1548094647"/>
                    </a:ext>
                  </a:extLst>
                </a:gridCol>
                <a:gridCol w="1051560">
                  <a:extLst>
                    <a:ext uri="{9D8B030D-6E8A-4147-A177-3AD203B41FA5}">
                      <a16:colId xmlns:a16="http://schemas.microsoft.com/office/drawing/2014/main" val="970274680"/>
                    </a:ext>
                  </a:extLst>
                </a:gridCol>
                <a:gridCol w="1051560">
                  <a:extLst>
                    <a:ext uri="{9D8B030D-6E8A-4147-A177-3AD203B41FA5}">
                      <a16:colId xmlns:a16="http://schemas.microsoft.com/office/drawing/2014/main" val="4131113973"/>
                    </a:ext>
                  </a:extLst>
                </a:gridCol>
              </a:tblGrid>
              <a:tr h="370840">
                <a:tc>
                  <a:txBody>
                    <a:bodyPr/>
                    <a:lstStyle/>
                    <a:p>
                      <a:endParaRPr lang="en-GB"/>
                    </a:p>
                  </a:txBody>
                  <a:tcPr/>
                </a:tc>
                <a:tc>
                  <a:txBody>
                    <a:bodyPr/>
                    <a:lstStyle/>
                    <a:p>
                      <a:r>
                        <a:rPr lang="en-AU" dirty="0"/>
                        <a:t>Height (cm)</a:t>
                      </a:r>
                      <a:endParaRPr lang="en-GB" dirty="0"/>
                    </a:p>
                  </a:txBody>
                  <a:tcPr/>
                </a:tc>
                <a:tc>
                  <a:txBody>
                    <a:bodyPr/>
                    <a:lstStyle/>
                    <a:p>
                      <a:r>
                        <a:rPr lang="en-AU" dirty="0"/>
                        <a:t>Weight (kg)</a:t>
                      </a:r>
                      <a:endParaRPr lang="en-GB" dirty="0"/>
                    </a:p>
                  </a:txBody>
                  <a:tcPr/>
                </a:tc>
                <a:tc>
                  <a:txBody>
                    <a:bodyPr/>
                    <a:lstStyle/>
                    <a:p>
                      <a:r>
                        <a:rPr lang="en-AU" dirty="0"/>
                        <a:t>Species</a:t>
                      </a:r>
                      <a:endParaRPr lang="en-GB" dirty="0"/>
                    </a:p>
                  </a:txBody>
                  <a:tcPr/>
                </a:tc>
                <a:tc>
                  <a:txBody>
                    <a:bodyPr/>
                    <a:lstStyle/>
                    <a:p>
                      <a:r>
                        <a:rPr lang="en-AU" dirty="0"/>
                        <a:t>Eye colour</a:t>
                      </a:r>
                      <a:endParaRPr lang="en-GB" dirty="0"/>
                    </a:p>
                  </a:txBody>
                  <a:tcPr/>
                </a:tc>
                <a:tc>
                  <a:txBody>
                    <a:bodyPr/>
                    <a:lstStyle/>
                    <a:p>
                      <a:r>
                        <a:rPr lang="en-AU" dirty="0"/>
                        <a:t>Likes porridge</a:t>
                      </a:r>
                      <a:endParaRPr lang="en-GB" dirty="0"/>
                    </a:p>
                  </a:txBody>
                  <a:tcPr/>
                </a:tc>
                <a:extLst>
                  <a:ext uri="{0D108BD9-81ED-4DB2-BD59-A6C34878D82A}">
                    <a16:rowId xmlns:a16="http://schemas.microsoft.com/office/drawing/2014/main" val="3389741763"/>
                  </a:ext>
                </a:extLst>
              </a:tr>
              <a:tr h="370840">
                <a:tc>
                  <a:txBody>
                    <a:bodyPr/>
                    <a:lstStyle/>
                    <a:p>
                      <a:r>
                        <a:rPr lang="en-AU" dirty="0"/>
                        <a:t>Dave</a:t>
                      </a:r>
                      <a:endParaRPr lang="en-GB" dirty="0"/>
                    </a:p>
                  </a:txBody>
                  <a:tcPr/>
                </a:tc>
                <a:tc>
                  <a:txBody>
                    <a:bodyPr/>
                    <a:lstStyle/>
                    <a:p>
                      <a:r>
                        <a:rPr lang="en-AU" dirty="0"/>
                        <a:t>180</a:t>
                      </a:r>
                      <a:endParaRPr lang="en-GB" dirty="0"/>
                    </a:p>
                  </a:txBody>
                  <a:tcPr/>
                </a:tc>
                <a:tc>
                  <a:txBody>
                    <a:bodyPr/>
                    <a:lstStyle/>
                    <a:p>
                      <a:r>
                        <a:rPr lang="en-AU" dirty="0"/>
                        <a:t>85</a:t>
                      </a:r>
                      <a:endParaRPr lang="en-GB" dirty="0"/>
                    </a:p>
                  </a:txBody>
                  <a:tcPr/>
                </a:tc>
                <a:tc>
                  <a:txBody>
                    <a:bodyPr/>
                    <a:lstStyle/>
                    <a:p>
                      <a:r>
                        <a:rPr lang="en-AU" dirty="0"/>
                        <a:t>Human</a:t>
                      </a:r>
                      <a:endParaRPr lang="en-GB" dirty="0"/>
                    </a:p>
                  </a:txBody>
                  <a:tcPr/>
                </a:tc>
                <a:tc>
                  <a:txBody>
                    <a:bodyPr/>
                    <a:lstStyle/>
                    <a:p>
                      <a:r>
                        <a:rPr lang="en-AU" dirty="0"/>
                        <a:t>Brown</a:t>
                      </a:r>
                      <a:endParaRPr lang="en-GB" dirty="0"/>
                    </a:p>
                  </a:txBody>
                  <a:tcPr/>
                </a:tc>
                <a:tc>
                  <a:txBody>
                    <a:bodyPr/>
                    <a:lstStyle/>
                    <a:p>
                      <a:r>
                        <a:rPr lang="en-AU" dirty="0"/>
                        <a:t>Y</a:t>
                      </a:r>
                      <a:endParaRPr lang="en-GB" dirty="0"/>
                    </a:p>
                  </a:txBody>
                  <a:tcPr/>
                </a:tc>
                <a:extLst>
                  <a:ext uri="{0D108BD9-81ED-4DB2-BD59-A6C34878D82A}">
                    <a16:rowId xmlns:a16="http://schemas.microsoft.com/office/drawing/2014/main" val="3989463964"/>
                  </a:ext>
                </a:extLst>
              </a:tr>
              <a:tr h="370840">
                <a:tc>
                  <a:txBody>
                    <a:bodyPr/>
                    <a:lstStyle/>
                    <a:p>
                      <a:r>
                        <a:rPr lang="en-AU" dirty="0"/>
                        <a:t>Kristen</a:t>
                      </a:r>
                      <a:endParaRPr lang="en-GB" dirty="0"/>
                    </a:p>
                  </a:txBody>
                  <a:tcPr>
                    <a:solidFill>
                      <a:schemeClr val="bg2">
                        <a:lumMod val="75000"/>
                      </a:schemeClr>
                    </a:solidFill>
                  </a:tcPr>
                </a:tc>
                <a:tc>
                  <a:txBody>
                    <a:bodyPr/>
                    <a:lstStyle/>
                    <a:p>
                      <a:r>
                        <a:rPr lang="en-AU" dirty="0"/>
                        <a:t>165</a:t>
                      </a:r>
                      <a:endParaRPr lang="en-GB" dirty="0"/>
                    </a:p>
                  </a:txBody>
                  <a:tcPr>
                    <a:solidFill>
                      <a:schemeClr val="bg2">
                        <a:lumMod val="75000"/>
                      </a:schemeClr>
                    </a:solidFill>
                  </a:tcPr>
                </a:tc>
                <a:tc>
                  <a:txBody>
                    <a:bodyPr/>
                    <a:lstStyle/>
                    <a:p>
                      <a:r>
                        <a:rPr lang="en-AU" dirty="0"/>
                        <a:t>70</a:t>
                      </a:r>
                      <a:endParaRPr lang="en-GB" dirty="0"/>
                    </a:p>
                  </a:txBody>
                  <a:tcPr>
                    <a:solidFill>
                      <a:schemeClr val="bg2">
                        <a:lumMod val="75000"/>
                      </a:schemeClr>
                    </a:solidFill>
                  </a:tcPr>
                </a:tc>
                <a:tc>
                  <a:txBody>
                    <a:bodyPr/>
                    <a:lstStyle/>
                    <a:p>
                      <a:endParaRPr lang="en-GB" dirty="0"/>
                    </a:p>
                  </a:txBody>
                  <a:tcPr>
                    <a:solidFill>
                      <a:schemeClr val="bg2">
                        <a:lumMod val="75000"/>
                      </a:schemeClr>
                    </a:solidFill>
                  </a:tcPr>
                </a:tc>
                <a:tc>
                  <a:txBody>
                    <a:bodyPr/>
                    <a:lstStyle/>
                    <a:p>
                      <a:r>
                        <a:rPr lang="en-AU" dirty="0"/>
                        <a:t>Brown</a:t>
                      </a:r>
                      <a:endParaRPr lang="en-GB" dirty="0"/>
                    </a:p>
                  </a:txBody>
                  <a:tcPr>
                    <a:solidFill>
                      <a:schemeClr val="bg2">
                        <a:lumMod val="75000"/>
                      </a:schemeClr>
                    </a:solidFill>
                  </a:tcPr>
                </a:tc>
                <a:tc>
                  <a:txBody>
                    <a:bodyPr/>
                    <a:lstStyle/>
                    <a:p>
                      <a:r>
                        <a:rPr lang="en-AU" dirty="0"/>
                        <a:t>N</a:t>
                      </a:r>
                      <a:endParaRPr lang="en-GB" dirty="0"/>
                    </a:p>
                  </a:txBody>
                  <a:tcPr>
                    <a:solidFill>
                      <a:schemeClr val="bg2">
                        <a:lumMod val="75000"/>
                      </a:schemeClr>
                    </a:solidFill>
                  </a:tcPr>
                </a:tc>
                <a:extLst>
                  <a:ext uri="{0D108BD9-81ED-4DB2-BD59-A6C34878D82A}">
                    <a16:rowId xmlns:a16="http://schemas.microsoft.com/office/drawing/2014/main" val="1874500401"/>
                  </a:ext>
                </a:extLst>
              </a:tr>
              <a:tr h="370840">
                <a:tc>
                  <a:txBody>
                    <a:bodyPr/>
                    <a:lstStyle/>
                    <a:p>
                      <a:r>
                        <a:rPr lang="en-AU" dirty="0"/>
                        <a:t>Jeff</a:t>
                      </a:r>
                      <a:endParaRPr lang="en-GB" dirty="0"/>
                    </a:p>
                  </a:txBody>
                  <a:tcPr>
                    <a:solidFill>
                      <a:schemeClr val="bg2">
                        <a:lumMod val="75000"/>
                      </a:schemeClr>
                    </a:solidFill>
                  </a:tcPr>
                </a:tc>
                <a:tc>
                  <a:txBody>
                    <a:bodyPr/>
                    <a:lstStyle/>
                    <a:p>
                      <a:r>
                        <a:rPr lang="en-AU" dirty="0"/>
                        <a:t>5</a:t>
                      </a:r>
                      <a:endParaRPr lang="en-GB" dirty="0"/>
                    </a:p>
                  </a:txBody>
                  <a:tcPr>
                    <a:solidFill>
                      <a:schemeClr val="bg2">
                        <a:lumMod val="75000"/>
                      </a:schemeClr>
                    </a:solidFill>
                  </a:tcPr>
                </a:tc>
                <a:tc>
                  <a:txBody>
                    <a:bodyPr/>
                    <a:lstStyle/>
                    <a:p>
                      <a:r>
                        <a:rPr lang="en-AU" dirty="0"/>
                        <a:t>0.02</a:t>
                      </a:r>
                      <a:endParaRPr lang="en-GB" dirty="0"/>
                    </a:p>
                  </a:txBody>
                  <a:tcPr>
                    <a:solidFill>
                      <a:schemeClr val="bg2">
                        <a:lumMod val="75000"/>
                      </a:schemeClr>
                    </a:solidFill>
                  </a:tcPr>
                </a:tc>
                <a:tc>
                  <a:txBody>
                    <a:bodyPr/>
                    <a:lstStyle/>
                    <a:p>
                      <a:r>
                        <a:rPr lang="en-AU" dirty="0"/>
                        <a:t>Mouse</a:t>
                      </a:r>
                      <a:endParaRPr lang="en-GB" dirty="0"/>
                    </a:p>
                  </a:txBody>
                  <a:tcPr>
                    <a:solidFill>
                      <a:schemeClr val="bg2">
                        <a:lumMod val="75000"/>
                      </a:schemeClr>
                    </a:solidFill>
                  </a:tcPr>
                </a:tc>
                <a:tc>
                  <a:txBody>
                    <a:bodyPr/>
                    <a:lstStyle/>
                    <a:p>
                      <a:r>
                        <a:rPr lang="en-AU" dirty="0"/>
                        <a:t>Brown</a:t>
                      </a:r>
                      <a:endParaRPr lang="en-GB" dirty="0"/>
                    </a:p>
                  </a:txBody>
                  <a:tcPr>
                    <a:solidFill>
                      <a:schemeClr val="bg2">
                        <a:lumMod val="75000"/>
                      </a:schemeClr>
                    </a:solidFill>
                  </a:tcPr>
                </a:tc>
                <a:tc>
                  <a:txBody>
                    <a:bodyPr/>
                    <a:lstStyle/>
                    <a:p>
                      <a:endParaRPr lang="en-GB" dirty="0"/>
                    </a:p>
                  </a:txBody>
                  <a:tcPr>
                    <a:solidFill>
                      <a:schemeClr val="bg2">
                        <a:lumMod val="75000"/>
                      </a:schemeClr>
                    </a:solidFill>
                  </a:tcPr>
                </a:tc>
                <a:extLst>
                  <a:ext uri="{0D108BD9-81ED-4DB2-BD59-A6C34878D82A}">
                    <a16:rowId xmlns:a16="http://schemas.microsoft.com/office/drawing/2014/main" val="280411261"/>
                  </a:ext>
                </a:extLst>
              </a:tr>
              <a:tr h="370840">
                <a:tc>
                  <a:txBody>
                    <a:bodyPr/>
                    <a:lstStyle/>
                    <a:p>
                      <a:r>
                        <a:rPr lang="en-AU" dirty="0"/>
                        <a:t>Melissa</a:t>
                      </a:r>
                      <a:endParaRPr lang="en-GB" dirty="0"/>
                    </a:p>
                  </a:txBody>
                  <a:tcPr>
                    <a:solidFill>
                      <a:srgbClr val="E9EBF5"/>
                    </a:solidFill>
                  </a:tcPr>
                </a:tc>
                <a:tc>
                  <a:txBody>
                    <a:bodyPr/>
                    <a:lstStyle/>
                    <a:p>
                      <a:r>
                        <a:rPr lang="en-AU" dirty="0"/>
                        <a:t>178</a:t>
                      </a:r>
                      <a:endParaRPr lang="en-GB" dirty="0"/>
                    </a:p>
                  </a:txBody>
                  <a:tcPr>
                    <a:solidFill>
                      <a:srgbClr val="E9EBF5"/>
                    </a:solidFill>
                  </a:tcPr>
                </a:tc>
                <a:tc>
                  <a:txBody>
                    <a:bodyPr/>
                    <a:lstStyle/>
                    <a:p>
                      <a:r>
                        <a:rPr lang="en-AU" dirty="0"/>
                        <a:t>90</a:t>
                      </a:r>
                      <a:endParaRPr lang="en-GB" dirty="0"/>
                    </a:p>
                  </a:txBody>
                  <a:tcPr>
                    <a:solidFill>
                      <a:srgbClr val="E9EBF5"/>
                    </a:solidFill>
                  </a:tcPr>
                </a:tc>
                <a:tc>
                  <a:txBody>
                    <a:bodyPr/>
                    <a:lstStyle/>
                    <a:p>
                      <a:r>
                        <a:rPr lang="en-AU" dirty="0"/>
                        <a:t>Human</a:t>
                      </a:r>
                      <a:endParaRPr lang="en-GB" dirty="0"/>
                    </a:p>
                  </a:txBody>
                  <a:tcPr>
                    <a:solidFill>
                      <a:srgbClr val="E9EBF5"/>
                    </a:solidFill>
                  </a:tcPr>
                </a:tc>
                <a:tc>
                  <a:txBody>
                    <a:bodyPr/>
                    <a:lstStyle/>
                    <a:p>
                      <a:r>
                        <a:rPr lang="en-AU" dirty="0"/>
                        <a:t>Green</a:t>
                      </a:r>
                      <a:endParaRPr lang="en-GB" dirty="0"/>
                    </a:p>
                  </a:txBody>
                  <a:tcPr>
                    <a:solidFill>
                      <a:srgbClr val="E9EBF5"/>
                    </a:solidFill>
                  </a:tcPr>
                </a:tc>
                <a:tc>
                  <a:txBody>
                    <a:bodyPr/>
                    <a:lstStyle/>
                    <a:p>
                      <a:r>
                        <a:rPr lang="en-AU" dirty="0"/>
                        <a:t>Y</a:t>
                      </a:r>
                      <a:endParaRPr lang="en-GB" dirty="0"/>
                    </a:p>
                  </a:txBody>
                  <a:tcPr>
                    <a:solidFill>
                      <a:srgbClr val="E9EBF5"/>
                    </a:solidFill>
                  </a:tcPr>
                </a:tc>
                <a:extLst>
                  <a:ext uri="{0D108BD9-81ED-4DB2-BD59-A6C34878D82A}">
                    <a16:rowId xmlns:a16="http://schemas.microsoft.com/office/drawing/2014/main" val="4184515881"/>
                  </a:ext>
                </a:extLst>
              </a:tr>
            </a:tbl>
          </a:graphicData>
        </a:graphic>
      </p:graphicFrame>
      <p:sp>
        <p:nvSpPr>
          <p:cNvPr id="3" name="TextBox 2">
            <a:extLst>
              <a:ext uri="{FF2B5EF4-FFF2-40B4-BE49-F238E27FC236}">
                <a16:creationId xmlns:a16="http://schemas.microsoft.com/office/drawing/2014/main" id="{1EC1EE94-7601-401E-8F40-E10CD5E1CB06}"/>
              </a:ext>
            </a:extLst>
          </p:cNvPr>
          <p:cNvSpPr txBox="1"/>
          <p:nvPr/>
        </p:nvSpPr>
        <p:spPr>
          <a:xfrm>
            <a:off x="838200" y="5391807"/>
            <a:ext cx="6624484" cy="923330"/>
          </a:xfrm>
          <a:prstGeom prst="rect">
            <a:avLst/>
          </a:prstGeom>
          <a:noFill/>
        </p:spPr>
        <p:txBody>
          <a:bodyPr wrap="square" rtlCol="0">
            <a:spAutoFit/>
          </a:bodyPr>
          <a:lstStyle/>
          <a:p>
            <a:r>
              <a:rPr lang="en-AU" dirty="0"/>
              <a:t>Note: Removal of not-at-random zeroes can also bias data.  Here,  </a:t>
            </a:r>
          </a:p>
          <a:p>
            <a:r>
              <a:rPr lang="en-AU" dirty="0"/>
              <a:t>Jeff didn’t fill in the porridge-liking form and has now been removed.  Mice are rubbish at filling out forms.</a:t>
            </a:r>
            <a:endParaRPr lang="en-GB" dirty="0"/>
          </a:p>
        </p:txBody>
      </p:sp>
    </p:spTree>
    <p:extLst>
      <p:ext uri="{BB962C8B-B14F-4D97-AF65-F5344CB8AC3E}">
        <p14:creationId xmlns:p14="http://schemas.microsoft.com/office/powerpoint/2010/main" val="3132799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C12A-91AC-45A7-BC67-20551A8C776C}"/>
              </a:ext>
            </a:extLst>
          </p:cNvPr>
          <p:cNvSpPr>
            <a:spLocks noGrp="1"/>
          </p:cNvSpPr>
          <p:nvPr>
            <p:ph type="title"/>
          </p:nvPr>
        </p:nvSpPr>
        <p:spPr/>
        <p:txBody>
          <a:bodyPr/>
          <a:lstStyle/>
          <a:p>
            <a:r>
              <a:rPr lang="en-AU" dirty="0"/>
              <a:t>Pairwise analysis</a:t>
            </a:r>
            <a:endParaRPr lang="en-GB" dirty="0"/>
          </a:p>
        </p:txBody>
      </p:sp>
      <p:graphicFrame>
        <p:nvGraphicFramePr>
          <p:cNvPr id="5" name="Table 5">
            <a:extLst>
              <a:ext uri="{FF2B5EF4-FFF2-40B4-BE49-F238E27FC236}">
                <a16:creationId xmlns:a16="http://schemas.microsoft.com/office/drawing/2014/main" id="{E564EC32-BAD3-4C4C-818A-B0AC9B3ADBE1}"/>
              </a:ext>
            </a:extLst>
          </p:cNvPr>
          <p:cNvGraphicFramePr>
            <a:graphicFrameLocks noGrp="1"/>
          </p:cNvGraphicFramePr>
          <p:nvPr>
            <p:ph sz="half" idx="1"/>
            <p:extLst>
              <p:ext uri="{D42A27DB-BD31-4B8C-83A1-F6EECF244321}">
                <p14:modId xmlns:p14="http://schemas.microsoft.com/office/powerpoint/2010/main" val="3602353267"/>
              </p:ext>
            </p:extLst>
          </p:nvPr>
        </p:nvGraphicFramePr>
        <p:xfrm>
          <a:off x="838200" y="1962260"/>
          <a:ext cx="6309360" cy="2123440"/>
        </p:xfrm>
        <a:graphic>
          <a:graphicData uri="http://schemas.openxmlformats.org/drawingml/2006/table">
            <a:tbl>
              <a:tblPr firstRow="1" bandRow="1">
                <a:tableStyleId>{5C22544A-7EE6-4342-B048-85BDC9FD1C3A}</a:tableStyleId>
              </a:tblPr>
              <a:tblGrid>
                <a:gridCol w="1051560">
                  <a:extLst>
                    <a:ext uri="{9D8B030D-6E8A-4147-A177-3AD203B41FA5}">
                      <a16:colId xmlns:a16="http://schemas.microsoft.com/office/drawing/2014/main" val="618341447"/>
                    </a:ext>
                  </a:extLst>
                </a:gridCol>
                <a:gridCol w="1051560">
                  <a:extLst>
                    <a:ext uri="{9D8B030D-6E8A-4147-A177-3AD203B41FA5}">
                      <a16:colId xmlns:a16="http://schemas.microsoft.com/office/drawing/2014/main" val="686428394"/>
                    </a:ext>
                  </a:extLst>
                </a:gridCol>
                <a:gridCol w="1051560">
                  <a:extLst>
                    <a:ext uri="{9D8B030D-6E8A-4147-A177-3AD203B41FA5}">
                      <a16:colId xmlns:a16="http://schemas.microsoft.com/office/drawing/2014/main" val="332958293"/>
                    </a:ext>
                  </a:extLst>
                </a:gridCol>
                <a:gridCol w="1051560">
                  <a:extLst>
                    <a:ext uri="{9D8B030D-6E8A-4147-A177-3AD203B41FA5}">
                      <a16:colId xmlns:a16="http://schemas.microsoft.com/office/drawing/2014/main" val="1548094647"/>
                    </a:ext>
                  </a:extLst>
                </a:gridCol>
                <a:gridCol w="1051560">
                  <a:extLst>
                    <a:ext uri="{9D8B030D-6E8A-4147-A177-3AD203B41FA5}">
                      <a16:colId xmlns:a16="http://schemas.microsoft.com/office/drawing/2014/main" val="970274680"/>
                    </a:ext>
                  </a:extLst>
                </a:gridCol>
                <a:gridCol w="1051560">
                  <a:extLst>
                    <a:ext uri="{9D8B030D-6E8A-4147-A177-3AD203B41FA5}">
                      <a16:colId xmlns:a16="http://schemas.microsoft.com/office/drawing/2014/main" val="4131113973"/>
                    </a:ext>
                  </a:extLst>
                </a:gridCol>
              </a:tblGrid>
              <a:tr h="370840">
                <a:tc>
                  <a:txBody>
                    <a:bodyPr/>
                    <a:lstStyle/>
                    <a:p>
                      <a:endParaRPr lang="en-GB"/>
                    </a:p>
                  </a:txBody>
                  <a:tcPr/>
                </a:tc>
                <a:tc>
                  <a:txBody>
                    <a:bodyPr/>
                    <a:lstStyle/>
                    <a:p>
                      <a:r>
                        <a:rPr lang="en-AU" dirty="0"/>
                        <a:t>Height (cm)</a:t>
                      </a:r>
                      <a:endParaRPr lang="en-GB" dirty="0"/>
                    </a:p>
                  </a:txBody>
                  <a:tcPr/>
                </a:tc>
                <a:tc>
                  <a:txBody>
                    <a:bodyPr/>
                    <a:lstStyle/>
                    <a:p>
                      <a:r>
                        <a:rPr lang="en-AU" dirty="0"/>
                        <a:t>Weight (kg)</a:t>
                      </a:r>
                      <a:endParaRPr lang="en-GB" dirty="0"/>
                    </a:p>
                  </a:txBody>
                  <a:tcPr/>
                </a:tc>
                <a:tc>
                  <a:txBody>
                    <a:bodyPr/>
                    <a:lstStyle/>
                    <a:p>
                      <a:r>
                        <a:rPr lang="en-AU" dirty="0"/>
                        <a:t>Species</a:t>
                      </a:r>
                      <a:endParaRPr lang="en-GB" dirty="0"/>
                    </a:p>
                  </a:txBody>
                  <a:tcPr/>
                </a:tc>
                <a:tc>
                  <a:txBody>
                    <a:bodyPr/>
                    <a:lstStyle/>
                    <a:p>
                      <a:r>
                        <a:rPr lang="en-AU" dirty="0"/>
                        <a:t>Eye colour</a:t>
                      </a:r>
                      <a:endParaRPr lang="en-GB" dirty="0"/>
                    </a:p>
                  </a:txBody>
                  <a:tcPr/>
                </a:tc>
                <a:tc>
                  <a:txBody>
                    <a:bodyPr/>
                    <a:lstStyle/>
                    <a:p>
                      <a:r>
                        <a:rPr lang="en-AU" dirty="0"/>
                        <a:t>Likes porridge</a:t>
                      </a:r>
                      <a:endParaRPr lang="en-GB" dirty="0"/>
                    </a:p>
                  </a:txBody>
                  <a:tcPr/>
                </a:tc>
                <a:extLst>
                  <a:ext uri="{0D108BD9-81ED-4DB2-BD59-A6C34878D82A}">
                    <a16:rowId xmlns:a16="http://schemas.microsoft.com/office/drawing/2014/main" val="3389741763"/>
                  </a:ext>
                </a:extLst>
              </a:tr>
              <a:tr h="370840">
                <a:tc>
                  <a:txBody>
                    <a:bodyPr/>
                    <a:lstStyle/>
                    <a:p>
                      <a:r>
                        <a:rPr lang="en-AU" dirty="0"/>
                        <a:t>Dave</a:t>
                      </a:r>
                      <a:endParaRPr lang="en-GB" dirty="0"/>
                    </a:p>
                  </a:txBody>
                  <a:tcPr/>
                </a:tc>
                <a:tc>
                  <a:txBody>
                    <a:bodyPr/>
                    <a:lstStyle/>
                    <a:p>
                      <a:r>
                        <a:rPr lang="en-AU" dirty="0"/>
                        <a:t>180</a:t>
                      </a:r>
                      <a:endParaRPr lang="en-GB" dirty="0"/>
                    </a:p>
                  </a:txBody>
                  <a:tcPr/>
                </a:tc>
                <a:tc>
                  <a:txBody>
                    <a:bodyPr/>
                    <a:lstStyle/>
                    <a:p>
                      <a:r>
                        <a:rPr lang="en-AU" dirty="0"/>
                        <a:t>85</a:t>
                      </a:r>
                      <a:endParaRPr lang="en-GB" dirty="0"/>
                    </a:p>
                  </a:txBody>
                  <a:tcPr/>
                </a:tc>
                <a:tc>
                  <a:txBody>
                    <a:bodyPr/>
                    <a:lstStyle/>
                    <a:p>
                      <a:r>
                        <a:rPr lang="en-AU" dirty="0"/>
                        <a:t>Human</a:t>
                      </a:r>
                      <a:endParaRPr lang="en-GB" dirty="0"/>
                    </a:p>
                  </a:txBody>
                  <a:tcPr/>
                </a:tc>
                <a:tc>
                  <a:txBody>
                    <a:bodyPr/>
                    <a:lstStyle/>
                    <a:p>
                      <a:r>
                        <a:rPr lang="en-AU" dirty="0"/>
                        <a:t>Brown</a:t>
                      </a:r>
                      <a:endParaRPr lang="en-GB" dirty="0"/>
                    </a:p>
                  </a:txBody>
                  <a:tcPr/>
                </a:tc>
                <a:tc>
                  <a:txBody>
                    <a:bodyPr/>
                    <a:lstStyle/>
                    <a:p>
                      <a:r>
                        <a:rPr lang="en-AU" dirty="0"/>
                        <a:t>Y</a:t>
                      </a:r>
                      <a:endParaRPr lang="en-GB" dirty="0"/>
                    </a:p>
                  </a:txBody>
                  <a:tcPr/>
                </a:tc>
                <a:extLst>
                  <a:ext uri="{0D108BD9-81ED-4DB2-BD59-A6C34878D82A}">
                    <a16:rowId xmlns:a16="http://schemas.microsoft.com/office/drawing/2014/main" val="3989463964"/>
                  </a:ext>
                </a:extLst>
              </a:tr>
              <a:tr h="370840">
                <a:tc>
                  <a:txBody>
                    <a:bodyPr/>
                    <a:lstStyle/>
                    <a:p>
                      <a:r>
                        <a:rPr lang="en-AU" dirty="0"/>
                        <a:t>Kristen</a:t>
                      </a:r>
                      <a:endParaRPr lang="en-GB" dirty="0"/>
                    </a:p>
                  </a:txBody>
                  <a:tcPr/>
                </a:tc>
                <a:tc>
                  <a:txBody>
                    <a:bodyPr/>
                    <a:lstStyle/>
                    <a:p>
                      <a:r>
                        <a:rPr lang="en-AU" dirty="0"/>
                        <a:t>165</a:t>
                      </a:r>
                      <a:endParaRPr lang="en-GB" dirty="0"/>
                    </a:p>
                  </a:txBody>
                  <a:tcPr/>
                </a:tc>
                <a:tc>
                  <a:txBody>
                    <a:bodyPr/>
                    <a:lstStyle/>
                    <a:p>
                      <a:r>
                        <a:rPr lang="en-AU" dirty="0"/>
                        <a:t>70</a:t>
                      </a:r>
                      <a:endParaRPr lang="en-GB" dirty="0"/>
                    </a:p>
                  </a:txBody>
                  <a:tcPr/>
                </a:tc>
                <a:tc>
                  <a:txBody>
                    <a:bodyPr/>
                    <a:lstStyle/>
                    <a:p>
                      <a:endParaRPr lang="en-GB" dirty="0"/>
                    </a:p>
                  </a:txBody>
                  <a:tcPr/>
                </a:tc>
                <a:tc>
                  <a:txBody>
                    <a:bodyPr/>
                    <a:lstStyle/>
                    <a:p>
                      <a:r>
                        <a:rPr lang="en-AU" dirty="0"/>
                        <a:t>Brown</a:t>
                      </a:r>
                      <a:endParaRPr lang="en-GB" dirty="0"/>
                    </a:p>
                  </a:txBody>
                  <a:tcPr/>
                </a:tc>
                <a:tc>
                  <a:txBody>
                    <a:bodyPr/>
                    <a:lstStyle/>
                    <a:p>
                      <a:r>
                        <a:rPr lang="en-AU" dirty="0"/>
                        <a:t>N</a:t>
                      </a:r>
                      <a:endParaRPr lang="en-GB" dirty="0"/>
                    </a:p>
                  </a:txBody>
                  <a:tcPr/>
                </a:tc>
                <a:extLst>
                  <a:ext uri="{0D108BD9-81ED-4DB2-BD59-A6C34878D82A}">
                    <a16:rowId xmlns:a16="http://schemas.microsoft.com/office/drawing/2014/main" val="1874500401"/>
                  </a:ext>
                </a:extLst>
              </a:tr>
              <a:tr h="370840">
                <a:tc>
                  <a:txBody>
                    <a:bodyPr/>
                    <a:lstStyle/>
                    <a:p>
                      <a:r>
                        <a:rPr lang="en-AU" dirty="0"/>
                        <a:t>Jeff</a:t>
                      </a:r>
                      <a:endParaRPr lang="en-GB" dirty="0"/>
                    </a:p>
                  </a:txBody>
                  <a:tcPr/>
                </a:tc>
                <a:tc>
                  <a:txBody>
                    <a:bodyPr/>
                    <a:lstStyle/>
                    <a:p>
                      <a:r>
                        <a:rPr lang="en-AU" dirty="0"/>
                        <a:t>5</a:t>
                      </a:r>
                      <a:endParaRPr lang="en-GB" dirty="0"/>
                    </a:p>
                  </a:txBody>
                  <a:tcPr/>
                </a:tc>
                <a:tc>
                  <a:txBody>
                    <a:bodyPr/>
                    <a:lstStyle/>
                    <a:p>
                      <a:r>
                        <a:rPr lang="en-AU" dirty="0"/>
                        <a:t>0.02</a:t>
                      </a:r>
                      <a:endParaRPr lang="en-GB" dirty="0"/>
                    </a:p>
                  </a:txBody>
                  <a:tcPr/>
                </a:tc>
                <a:tc>
                  <a:txBody>
                    <a:bodyPr/>
                    <a:lstStyle/>
                    <a:p>
                      <a:r>
                        <a:rPr lang="en-AU" dirty="0"/>
                        <a:t>Mouse</a:t>
                      </a:r>
                      <a:endParaRPr lang="en-GB" dirty="0"/>
                    </a:p>
                  </a:txBody>
                  <a:tcPr/>
                </a:tc>
                <a:tc>
                  <a:txBody>
                    <a:bodyPr/>
                    <a:lstStyle/>
                    <a:p>
                      <a:r>
                        <a:rPr lang="en-AU" dirty="0"/>
                        <a:t>Brown</a:t>
                      </a:r>
                      <a:endParaRPr lang="en-GB" dirty="0"/>
                    </a:p>
                  </a:txBody>
                  <a:tcPr/>
                </a:tc>
                <a:tc>
                  <a:txBody>
                    <a:bodyPr/>
                    <a:lstStyle/>
                    <a:p>
                      <a:r>
                        <a:rPr lang="en-AU" dirty="0"/>
                        <a:t>Y</a:t>
                      </a:r>
                      <a:endParaRPr lang="en-GB" dirty="0"/>
                    </a:p>
                  </a:txBody>
                  <a:tcPr/>
                </a:tc>
                <a:extLst>
                  <a:ext uri="{0D108BD9-81ED-4DB2-BD59-A6C34878D82A}">
                    <a16:rowId xmlns:a16="http://schemas.microsoft.com/office/drawing/2014/main" val="280411261"/>
                  </a:ext>
                </a:extLst>
              </a:tr>
              <a:tr h="370840">
                <a:tc>
                  <a:txBody>
                    <a:bodyPr/>
                    <a:lstStyle/>
                    <a:p>
                      <a:r>
                        <a:rPr lang="en-AU" dirty="0"/>
                        <a:t>Melissa</a:t>
                      </a:r>
                      <a:endParaRPr lang="en-GB" dirty="0"/>
                    </a:p>
                  </a:txBody>
                  <a:tcPr/>
                </a:tc>
                <a:tc>
                  <a:txBody>
                    <a:bodyPr/>
                    <a:lstStyle/>
                    <a:p>
                      <a:r>
                        <a:rPr lang="en-AU" dirty="0"/>
                        <a:t>178</a:t>
                      </a:r>
                      <a:endParaRPr lang="en-GB" dirty="0"/>
                    </a:p>
                  </a:txBody>
                  <a:tcPr/>
                </a:tc>
                <a:tc>
                  <a:txBody>
                    <a:bodyPr/>
                    <a:lstStyle/>
                    <a:p>
                      <a:r>
                        <a:rPr lang="en-AU" dirty="0"/>
                        <a:t>90</a:t>
                      </a:r>
                      <a:endParaRPr lang="en-GB" dirty="0"/>
                    </a:p>
                  </a:txBody>
                  <a:tcPr/>
                </a:tc>
                <a:tc>
                  <a:txBody>
                    <a:bodyPr/>
                    <a:lstStyle/>
                    <a:p>
                      <a:r>
                        <a:rPr lang="en-AU" dirty="0"/>
                        <a:t>Human</a:t>
                      </a:r>
                      <a:endParaRPr lang="en-GB" dirty="0"/>
                    </a:p>
                  </a:txBody>
                  <a:tcPr/>
                </a:tc>
                <a:tc>
                  <a:txBody>
                    <a:bodyPr/>
                    <a:lstStyle/>
                    <a:p>
                      <a:r>
                        <a:rPr lang="en-AU" dirty="0"/>
                        <a:t>Green</a:t>
                      </a:r>
                      <a:endParaRPr lang="en-GB" dirty="0"/>
                    </a:p>
                  </a:txBody>
                  <a:tcPr/>
                </a:tc>
                <a:tc>
                  <a:txBody>
                    <a:bodyPr/>
                    <a:lstStyle/>
                    <a:p>
                      <a:endParaRPr lang="en-GB" dirty="0"/>
                    </a:p>
                  </a:txBody>
                  <a:tcPr/>
                </a:tc>
                <a:extLst>
                  <a:ext uri="{0D108BD9-81ED-4DB2-BD59-A6C34878D82A}">
                    <a16:rowId xmlns:a16="http://schemas.microsoft.com/office/drawing/2014/main" val="4184515881"/>
                  </a:ext>
                </a:extLst>
              </a:tr>
            </a:tbl>
          </a:graphicData>
        </a:graphic>
      </p:graphicFrame>
      <p:cxnSp>
        <p:nvCxnSpPr>
          <p:cNvPr id="4" name="Straight Arrow Connector 3">
            <a:extLst>
              <a:ext uri="{FF2B5EF4-FFF2-40B4-BE49-F238E27FC236}">
                <a16:creationId xmlns:a16="http://schemas.microsoft.com/office/drawing/2014/main" id="{57B66AE4-E1AE-47E8-9162-528C0E804072}"/>
              </a:ext>
            </a:extLst>
          </p:cNvPr>
          <p:cNvCxnSpPr>
            <a:cxnSpLocks/>
          </p:cNvCxnSpPr>
          <p:nvPr/>
        </p:nvCxnSpPr>
        <p:spPr>
          <a:xfrm flipV="1">
            <a:off x="2301767" y="4151587"/>
            <a:ext cx="0" cy="714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ADD82B2-751E-413B-9F1A-E6E61CCFA44C}"/>
              </a:ext>
            </a:extLst>
          </p:cNvPr>
          <p:cNvCxnSpPr>
            <a:cxnSpLocks/>
          </p:cNvCxnSpPr>
          <p:nvPr/>
        </p:nvCxnSpPr>
        <p:spPr>
          <a:xfrm flipV="1">
            <a:off x="3263462" y="4156844"/>
            <a:ext cx="0" cy="714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BCEC5B8-C328-43E2-9BAC-B3339D8DA8B0}"/>
              </a:ext>
            </a:extLst>
          </p:cNvPr>
          <p:cNvCxnSpPr/>
          <p:nvPr/>
        </p:nvCxnSpPr>
        <p:spPr>
          <a:xfrm>
            <a:off x="2301767" y="4866290"/>
            <a:ext cx="96169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68386B6-1ED9-4BAA-9AC2-815D6F8C2BA5}"/>
              </a:ext>
            </a:extLst>
          </p:cNvPr>
          <p:cNvSpPr txBox="1"/>
          <p:nvPr/>
        </p:nvSpPr>
        <p:spPr>
          <a:xfrm>
            <a:off x="1114098" y="5114071"/>
            <a:ext cx="3174124" cy="923330"/>
          </a:xfrm>
          <a:prstGeom prst="rect">
            <a:avLst/>
          </a:prstGeom>
          <a:noFill/>
        </p:spPr>
        <p:txBody>
          <a:bodyPr wrap="square" rtlCol="0">
            <a:spAutoFit/>
          </a:bodyPr>
          <a:lstStyle/>
          <a:p>
            <a:r>
              <a:rPr lang="en-AU" dirty="0"/>
              <a:t>Can compare height to weight irrespective of whether subjects like porridge</a:t>
            </a:r>
            <a:endParaRPr lang="en-GB" dirty="0"/>
          </a:p>
        </p:txBody>
      </p:sp>
    </p:spTree>
    <p:extLst>
      <p:ext uri="{BB962C8B-B14F-4D97-AF65-F5344CB8AC3E}">
        <p14:creationId xmlns:p14="http://schemas.microsoft.com/office/powerpoint/2010/main" val="1328078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C12A-91AC-45A7-BC67-20551A8C776C}"/>
              </a:ext>
            </a:extLst>
          </p:cNvPr>
          <p:cNvSpPr>
            <a:spLocks noGrp="1"/>
          </p:cNvSpPr>
          <p:nvPr>
            <p:ph type="title"/>
          </p:nvPr>
        </p:nvSpPr>
        <p:spPr/>
        <p:txBody>
          <a:bodyPr/>
          <a:lstStyle/>
          <a:p>
            <a:r>
              <a:rPr lang="en-AU" dirty="0"/>
              <a:t>Pairwise analysis</a:t>
            </a:r>
            <a:endParaRPr lang="en-GB" dirty="0"/>
          </a:p>
        </p:txBody>
      </p:sp>
      <p:graphicFrame>
        <p:nvGraphicFramePr>
          <p:cNvPr id="5" name="Table 5">
            <a:extLst>
              <a:ext uri="{FF2B5EF4-FFF2-40B4-BE49-F238E27FC236}">
                <a16:creationId xmlns:a16="http://schemas.microsoft.com/office/drawing/2014/main" id="{E564EC32-BAD3-4C4C-818A-B0AC9B3ADBE1}"/>
              </a:ext>
            </a:extLst>
          </p:cNvPr>
          <p:cNvGraphicFramePr>
            <a:graphicFrameLocks noGrp="1"/>
          </p:cNvGraphicFramePr>
          <p:nvPr>
            <p:ph sz="half" idx="1"/>
            <p:extLst>
              <p:ext uri="{D42A27DB-BD31-4B8C-83A1-F6EECF244321}">
                <p14:modId xmlns:p14="http://schemas.microsoft.com/office/powerpoint/2010/main" val="3711679297"/>
              </p:ext>
            </p:extLst>
          </p:nvPr>
        </p:nvGraphicFramePr>
        <p:xfrm>
          <a:off x="838200" y="1962260"/>
          <a:ext cx="6309360" cy="2123440"/>
        </p:xfrm>
        <a:graphic>
          <a:graphicData uri="http://schemas.openxmlformats.org/drawingml/2006/table">
            <a:tbl>
              <a:tblPr firstRow="1" bandRow="1">
                <a:tableStyleId>{5C22544A-7EE6-4342-B048-85BDC9FD1C3A}</a:tableStyleId>
              </a:tblPr>
              <a:tblGrid>
                <a:gridCol w="1051560">
                  <a:extLst>
                    <a:ext uri="{9D8B030D-6E8A-4147-A177-3AD203B41FA5}">
                      <a16:colId xmlns:a16="http://schemas.microsoft.com/office/drawing/2014/main" val="618341447"/>
                    </a:ext>
                  </a:extLst>
                </a:gridCol>
                <a:gridCol w="1051560">
                  <a:extLst>
                    <a:ext uri="{9D8B030D-6E8A-4147-A177-3AD203B41FA5}">
                      <a16:colId xmlns:a16="http://schemas.microsoft.com/office/drawing/2014/main" val="686428394"/>
                    </a:ext>
                  </a:extLst>
                </a:gridCol>
                <a:gridCol w="1051560">
                  <a:extLst>
                    <a:ext uri="{9D8B030D-6E8A-4147-A177-3AD203B41FA5}">
                      <a16:colId xmlns:a16="http://schemas.microsoft.com/office/drawing/2014/main" val="332958293"/>
                    </a:ext>
                  </a:extLst>
                </a:gridCol>
                <a:gridCol w="1051560">
                  <a:extLst>
                    <a:ext uri="{9D8B030D-6E8A-4147-A177-3AD203B41FA5}">
                      <a16:colId xmlns:a16="http://schemas.microsoft.com/office/drawing/2014/main" val="1548094647"/>
                    </a:ext>
                  </a:extLst>
                </a:gridCol>
                <a:gridCol w="1051560">
                  <a:extLst>
                    <a:ext uri="{9D8B030D-6E8A-4147-A177-3AD203B41FA5}">
                      <a16:colId xmlns:a16="http://schemas.microsoft.com/office/drawing/2014/main" val="970274680"/>
                    </a:ext>
                  </a:extLst>
                </a:gridCol>
                <a:gridCol w="1051560">
                  <a:extLst>
                    <a:ext uri="{9D8B030D-6E8A-4147-A177-3AD203B41FA5}">
                      <a16:colId xmlns:a16="http://schemas.microsoft.com/office/drawing/2014/main" val="4131113973"/>
                    </a:ext>
                  </a:extLst>
                </a:gridCol>
              </a:tblGrid>
              <a:tr h="370840">
                <a:tc>
                  <a:txBody>
                    <a:bodyPr/>
                    <a:lstStyle/>
                    <a:p>
                      <a:endParaRPr lang="en-GB"/>
                    </a:p>
                  </a:txBody>
                  <a:tcPr/>
                </a:tc>
                <a:tc>
                  <a:txBody>
                    <a:bodyPr/>
                    <a:lstStyle/>
                    <a:p>
                      <a:r>
                        <a:rPr lang="en-AU" dirty="0"/>
                        <a:t>Height (cm)</a:t>
                      </a:r>
                      <a:endParaRPr lang="en-GB" dirty="0"/>
                    </a:p>
                  </a:txBody>
                  <a:tcPr/>
                </a:tc>
                <a:tc>
                  <a:txBody>
                    <a:bodyPr/>
                    <a:lstStyle/>
                    <a:p>
                      <a:r>
                        <a:rPr lang="en-AU" dirty="0"/>
                        <a:t>Weight (kg)</a:t>
                      </a:r>
                      <a:endParaRPr lang="en-GB" dirty="0"/>
                    </a:p>
                  </a:txBody>
                  <a:tcPr/>
                </a:tc>
                <a:tc>
                  <a:txBody>
                    <a:bodyPr/>
                    <a:lstStyle/>
                    <a:p>
                      <a:r>
                        <a:rPr lang="en-AU" dirty="0"/>
                        <a:t>Species</a:t>
                      </a:r>
                      <a:endParaRPr lang="en-GB" dirty="0"/>
                    </a:p>
                  </a:txBody>
                  <a:tcPr/>
                </a:tc>
                <a:tc>
                  <a:txBody>
                    <a:bodyPr/>
                    <a:lstStyle/>
                    <a:p>
                      <a:r>
                        <a:rPr lang="en-AU" dirty="0"/>
                        <a:t>Eye colour</a:t>
                      </a:r>
                      <a:endParaRPr lang="en-GB" dirty="0"/>
                    </a:p>
                  </a:txBody>
                  <a:tcPr/>
                </a:tc>
                <a:tc>
                  <a:txBody>
                    <a:bodyPr/>
                    <a:lstStyle/>
                    <a:p>
                      <a:r>
                        <a:rPr lang="en-AU" dirty="0"/>
                        <a:t>Likes porridge</a:t>
                      </a:r>
                      <a:endParaRPr lang="en-GB" dirty="0"/>
                    </a:p>
                  </a:txBody>
                  <a:tcPr/>
                </a:tc>
                <a:extLst>
                  <a:ext uri="{0D108BD9-81ED-4DB2-BD59-A6C34878D82A}">
                    <a16:rowId xmlns:a16="http://schemas.microsoft.com/office/drawing/2014/main" val="3389741763"/>
                  </a:ext>
                </a:extLst>
              </a:tr>
              <a:tr h="370840">
                <a:tc>
                  <a:txBody>
                    <a:bodyPr/>
                    <a:lstStyle/>
                    <a:p>
                      <a:r>
                        <a:rPr lang="en-AU" dirty="0"/>
                        <a:t>Dave</a:t>
                      </a:r>
                      <a:endParaRPr lang="en-GB" dirty="0"/>
                    </a:p>
                  </a:txBody>
                  <a:tcPr/>
                </a:tc>
                <a:tc>
                  <a:txBody>
                    <a:bodyPr/>
                    <a:lstStyle/>
                    <a:p>
                      <a:r>
                        <a:rPr lang="en-AU" dirty="0"/>
                        <a:t>180</a:t>
                      </a:r>
                      <a:endParaRPr lang="en-GB" dirty="0"/>
                    </a:p>
                  </a:txBody>
                  <a:tcPr/>
                </a:tc>
                <a:tc>
                  <a:txBody>
                    <a:bodyPr/>
                    <a:lstStyle/>
                    <a:p>
                      <a:r>
                        <a:rPr lang="en-AU" dirty="0"/>
                        <a:t>85</a:t>
                      </a:r>
                      <a:endParaRPr lang="en-GB" dirty="0"/>
                    </a:p>
                  </a:txBody>
                  <a:tcPr/>
                </a:tc>
                <a:tc>
                  <a:txBody>
                    <a:bodyPr/>
                    <a:lstStyle/>
                    <a:p>
                      <a:r>
                        <a:rPr lang="en-AU" dirty="0"/>
                        <a:t>Human</a:t>
                      </a:r>
                      <a:endParaRPr lang="en-GB" dirty="0"/>
                    </a:p>
                  </a:txBody>
                  <a:tcPr/>
                </a:tc>
                <a:tc>
                  <a:txBody>
                    <a:bodyPr/>
                    <a:lstStyle/>
                    <a:p>
                      <a:r>
                        <a:rPr lang="en-AU" dirty="0"/>
                        <a:t>Brown</a:t>
                      </a:r>
                      <a:endParaRPr lang="en-GB" dirty="0"/>
                    </a:p>
                  </a:txBody>
                  <a:tcPr/>
                </a:tc>
                <a:tc>
                  <a:txBody>
                    <a:bodyPr/>
                    <a:lstStyle/>
                    <a:p>
                      <a:r>
                        <a:rPr lang="en-AU" dirty="0"/>
                        <a:t>Y</a:t>
                      </a:r>
                      <a:endParaRPr lang="en-GB" dirty="0"/>
                    </a:p>
                  </a:txBody>
                  <a:tcPr/>
                </a:tc>
                <a:extLst>
                  <a:ext uri="{0D108BD9-81ED-4DB2-BD59-A6C34878D82A}">
                    <a16:rowId xmlns:a16="http://schemas.microsoft.com/office/drawing/2014/main" val="3989463964"/>
                  </a:ext>
                </a:extLst>
              </a:tr>
              <a:tr h="370840">
                <a:tc>
                  <a:txBody>
                    <a:bodyPr/>
                    <a:lstStyle/>
                    <a:p>
                      <a:r>
                        <a:rPr lang="en-AU" dirty="0"/>
                        <a:t>Kristen</a:t>
                      </a:r>
                      <a:endParaRPr lang="en-GB" dirty="0"/>
                    </a:p>
                  </a:txBody>
                  <a:tcPr/>
                </a:tc>
                <a:tc>
                  <a:txBody>
                    <a:bodyPr/>
                    <a:lstStyle/>
                    <a:p>
                      <a:r>
                        <a:rPr lang="en-AU" dirty="0"/>
                        <a:t>165</a:t>
                      </a:r>
                      <a:endParaRPr lang="en-GB" dirty="0"/>
                    </a:p>
                  </a:txBody>
                  <a:tcPr/>
                </a:tc>
                <a:tc>
                  <a:txBody>
                    <a:bodyPr/>
                    <a:lstStyle/>
                    <a:p>
                      <a:r>
                        <a:rPr lang="en-AU" dirty="0"/>
                        <a:t>70</a:t>
                      </a:r>
                      <a:endParaRPr lang="en-GB" dirty="0"/>
                    </a:p>
                  </a:txBody>
                  <a:tcPr/>
                </a:tc>
                <a:tc>
                  <a:txBody>
                    <a:bodyPr/>
                    <a:lstStyle/>
                    <a:p>
                      <a:endParaRPr lang="en-GB" dirty="0"/>
                    </a:p>
                  </a:txBody>
                  <a:tcPr/>
                </a:tc>
                <a:tc>
                  <a:txBody>
                    <a:bodyPr/>
                    <a:lstStyle/>
                    <a:p>
                      <a:r>
                        <a:rPr lang="en-AU" dirty="0"/>
                        <a:t>Brown</a:t>
                      </a:r>
                      <a:endParaRPr lang="en-GB" dirty="0"/>
                    </a:p>
                  </a:txBody>
                  <a:tcPr/>
                </a:tc>
                <a:tc>
                  <a:txBody>
                    <a:bodyPr/>
                    <a:lstStyle/>
                    <a:p>
                      <a:r>
                        <a:rPr lang="en-AU" dirty="0"/>
                        <a:t>N</a:t>
                      </a:r>
                      <a:endParaRPr lang="en-GB" dirty="0"/>
                    </a:p>
                  </a:txBody>
                  <a:tcPr/>
                </a:tc>
                <a:extLst>
                  <a:ext uri="{0D108BD9-81ED-4DB2-BD59-A6C34878D82A}">
                    <a16:rowId xmlns:a16="http://schemas.microsoft.com/office/drawing/2014/main" val="1874500401"/>
                  </a:ext>
                </a:extLst>
              </a:tr>
              <a:tr h="370840">
                <a:tc>
                  <a:txBody>
                    <a:bodyPr/>
                    <a:lstStyle/>
                    <a:p>
                      <a:r>
                        <a:rPr lang="en-AU" dirty="0"/>
                        <a:t>Jeff</a:t>
                      </a:r>
                      <a:endParaRPr lang="en-GB" dirty="0"/>
                    </a:p>
                  </a:txBody>
                  <a:tcPr/>
                </a:tc>
                <a:tc>
                  <a:txBody>
                    <a:bodyPr/>
                    <a:lstStyle/>
                    <a:p>
                      <a:r>
                        <a:rPr lang="en-AU" dirty="0"/>
                        <a:t>5</a:t>
                      </a:r>
                      <a:endParaRPr lang="en-GB" dirty="0"/>
                    </a:p>
                  </a:txBody>
                  <a:tcPr/>
                </a:tc>
                <a:tc>
                  <a:txBody>
                    <a:bodyPr/>
                    <a:lstStyle/>
                    <a:p>
                      <a:r>
                        <a:rPr lang="en-AU" dirty="0"/>
                        <a:t>0.02</a:t>
                      </a:r>
                      <a:endParaRPr lang="en-GB" dirty="0"/>
                    </a:p>
                  </a:txBody>
                  <a:tcPr/>
                </a:tc>
                <a:tc>
                  <a:txBody>
                    <a:bodyPr/>
                    <a:lstStyle/>
                    <a:p>
                      <a:r>
                        <a:rPr lang="en-AU" dirty="0"/>
                        <a:t>Mouse</a:t>
                      </a:r>
                      <a:endParaRPr lang="en-GB" dirty="0"/>
                    </a:p>
                  </a:txBody>
                  <a:tcPr/>
                </a:tc>
                <a:tc>
                  <a:txBody>
                    <a:bodyPr/>
                    <a:lstStyle/>
                    <a:p>
                      <a:r>
                        <a:rPr lang="en-AU" dirty="0"/>
                        <a:t>Brown</a:t>
                      </a:r>
                      <a:endParaRPr lang="en-GB" dirty="0"/>
                    </a:p>
                  </a:txBody>
                  <a:tcPr/>
                </a:tc>
                <a:tc>
                  <a:txBody>
                    <a:bodyPr/>
                    <a:lstStyle/>
                    <a:p>
                      <a:r>
                        <a:rPr lang="en-AU" dirty="0"/>
                        <a:t>Y</a:t>
                      </a:r>
                      <a:endParaRPr lang="en-GB" dirty="0"/>
                    </a:p>
                  </a:txBody>
                  <a:tcPr/>
                </a:tc>
                <a:extLst>
                  <a:ext uri="{0D108BD9-81ED-4DB2-BD59-A6C34878D82A}">
                    <a16:rowId xmlns:a16="http://schemas.microsoft.com/office/drawing/2014/main" val="280411261"/>
                  </a:ext>
                </a:extLst>
              </a:tr>
              <a:tr h="370840">
                <a:tc>
                  <a:txBody>
                    <a:bodyPr/>
                    <a:lstStyle/>
                    <a:p>
                      <a:r>
                        <a:rPr lang="en-AU" dirty="0"/>
                        <a:t>Melissa</a:t>
                      </a:r>
                      <a:endParaRPr lang="en-GB" dirty="0"/>
                    </a:p>
                  </a:txBody>
                  <a:tcPr/>
                </a:tc>
                <a:tc>
                  <a:txBody>
                    <a:bodyPr/>
                    <a:lstStyle/>
                    <a:p>
                      <a:r>
                        <a:rPr lang="en-AU" dirty="0"/>
                        <a:t>178</a:t>
                      </a:r>
                      <a:endParaRPr lang="en-GB" dirty="0"/>
                    </a:p>
                  </a:txBody>
                  <a:tcPr/>
                </a:tc>
                <a:tc>
                  <a:txBody>
                    <a:bodyPr/>
                    <a:lstStyle/>
                    <a:p>
                      <a:r>
                        <a:rPr lang="en-AU" dirty="0"/>
                        <a:t>90</a:t>
                      </a:r>
                      <a:endParaRPr lang="en-GB" dirty="0"/>
                    </a:p>
                  </a:txBody>
                  <a:tcPr/>
                </a:tc>
                <a:tc>
                  <a:txBody>
                    <a:bodyPr/>
                    <a:lstStyle/>
                    <a:p>
                      <a:r>
                        <a:rPr lang="en-AU" dirty="0"/>
                        <a:t>Human</a:t>
                      </a:r>
                      <a:endParaRPr lang="en-GB" dirty="0"/>
                    </a:p>
                  </a:txBody>
                  <a:tcPr/>
                </a:tc>
                <a:tc>
                  <a:txBody>
                    <a:bodyPr/>
                    <a:lstStyle/>
                    <a:p>
                      <a:r>
                        <a:rPr lang="en-AU" dirty="0"/>
                        <a:t>Green</a:t>
                      </a:r>
                      <a:endParaRPr lang="en-GB" dirty="0"/>
                    </a:p>
                  </a:txBody>
                  <a:tcPr/>
                </a:tc>
                <a:tc>
                  <a:txBody>
                    <a:bodyPr/>
                    <a:lstStyle/>
                    <a:p>
                      <a:endParaRPr lang="en-GB" dirty="0"/>
                    </a:p>
                  </a:txBody>
                  <a:tcPr/>
                </a:tc>
                <a:extLst>
                  <a:ext uri="{0D108BD9-81ED-4DB2-BD59-A6C34878D82A}">
                    <a16:rowId xmlns:a16="http://schemas.microsoft.com/office/drawing/2014/main" val="4184515881"/>
                  </a:ext>
                </a:extLst>
              </a:tr>
            </a:tbl>
          </a:graphicData>
        </a:graphic>
      </p:graphicFrame>
      <p:cxnSp>
        <p:nvCxnSpPr>
          <p:cNvPr id="4" name="Straight Arrow Connector 3">
            <a:extLst>
              <a:ext uri="{FF2B5EF4-FFF2-40B4-BE49-F238E27FC236}">
                <a16:creationId xmlns:a16="http://schemas.microsoft.com/office/drawing/2014/main" id="{57B66AE4-E1AE-47E8-9162-528C0E804072}"/>
              </a:ext>
            </a:extLst>
          </p:cNvPr>
          <p:cNvCxnSpPr>
            <a:cxnSpLocks/>
          </p:cNvCxnSpPr>
          <p:nvPr/>
        </p:nvCxnSpPr>
        <p:spPr>
          <a:xfrm flipV="1">
            <a:off x="2301767" y="4151587"/>
            <a:ext cx="0" cy="714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ADD82B2-751E-413B-9F1A-E6E61CCFA44C}"/>
              </a:ext>
            </a:extLst>
          </p:cNvPr>
          <p:cNvCxnSpPr>
            <a:cxnSpLocks/>
          </p:cNvCxnSpPr>
          <p:nvPr/>
        </p:nvCxnSpPr>
        <p:spPr>
          <a:xfrm flipV="1">
            <a:off x="4346025" y="4156844"/>
            <a:ext cx="0" cy="714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BCEC5B8-C328-43E2-9BAC-B3339D8DA8B0}"/>
              </a:ext>
            </a:extLst>
          </p:cNvPr>
          <p:cNvCxnSpPr>
            <a:cxnSpLocks/>
          </p:cNvCxnSpPr>
          <p:nvPr/>
        </p:nvCxnSpPr>
        <p:spPr>
          <a:xfrm>
            <a:off x="2301767" y="4866290"/>
            <a:ext cx="204425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68386B6-1ED9-4BAA-9AC2-815D6F8C2BA5}"/>
              </a:ext>
            </a:extLst>
          </p:cNvPr>
          <p:cNvSpPr txBox="1"/>
          <p:nvPr/>
        </p:nvSpPr>
        <p:spPr>
          <a:xfrm>
            <a:off x="1996967" y="5124585"/>
            <a:ext cx="3174124" cy="923330"/>
          </a:xfrm>
          <a:prstGeom prst="rect">
            <a:avLst/>
          </a:prstGeom>
          <a:noFill/>
        </p:spPr>
        <p:txBody>
          <a:bodyPr wrap="square" rtlCol="0">
            <a:spAutoFit/>
          </a:bodyPr>
          <a:lstStyle/>
          <a:p>
            <a:r>
              <a:rPr lang="en-AU" dirty="0"/>
              <a:t>Can complicate analyses when there are different numbers of samples in each group</a:t>
            </a:r>
            <a:endParaRPr lang="en-GB" dirty="0"/>
          </a:p>
        </p:txBody>
      </p:sp>
    </p:spTree>
    <p:extLst>
      <p:ext uri="{BB962C8B-B14F-4D97-AF65-F5344CB8AC3E}">
        <p14:creationId xmlns:p14="http://schemas.microsoft.com/office/powerpoint/2010/main" val="2737130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FD983-8E91-4510-86F7-FE6CC9B799AC}"/>
              </a:ext>
            </a:extLst>
          </p:cNvPr>
          <p:cNvSpPr>
            <a:spLocks noGrp="1"/>
          </p:cNvSpPr>
          <p:nvPr>
            <p:ph type="title"/>
          </p:nvPr>
        </p:nvSpPr>
        <p:spPr/>
        <p:txBody>
          <a:bodyPr/>
          <a:lstStyle/>
          <a:p>
            <a:r>
              <a:rPr lang="en-AU" dirty="0"/>
              <a:t>Six imputation methods (I)</a:t>
            </a:r>
            <a:endParaRPr lang="en-GB" dirty="0"/>
          </a:p>
        </p:txBody>
      </p:sp>
      <p:sp>
        <p:nvSpPr>
          <p:cNvPr id="3" name="Content Placeholder 2">
            <a:extLst>
              <a:ext uri="{FF2B5EF4-FFF2-40B4-BE49-F238E27FC236}">
                <a16:creationId xmlns:a16="http://schemas.microsoft.com/office/drawing/2014/main" id="{A4B16D9F-D545-4198-837E-03F0E1E11D97}"/>
              </a:ext>
            </a:extLst>
          </p:cNvPr>
          <p:cNvSpPr>
            <a:spLocks noGrp="1"/>
          </p:cNvSpPr>
          <p:nvPr>
            <p:ph idx="1"/>
          </p:nvPr>
        </p:nvSpPr>
        <p:spPr>
          <a:xfrm>
            <a:off x="838200" y="1825625"/>
            <a:ext cx="10515600" cy="4667250"/>
          </a:xfrm>
        </p:spPr>
        <p:txBody>
          <a:bodyPr>
            <a:normAutofit/>
          </a:bodyPr>
          <a:lstStyle/>
          <a:p>
            <a:r>
              <a:rPr lang="en-AU" dirty="0"/>
              <a:t>Replace with mean, median or mode</a:t>
            </a:r>
          </a:p>
          <a:p>
            <a:pPr lvl="1"/>
            <a:r>
              <a:rPr lang="en-AU" dirty="0"/>
              <a:t>A bit rubbish as a method, but it is used so I am putting it out there.</a:t>
            </a:r>
          </a:p>
          <a:p>
            <a:r>
              <a:rPr lang="en-AU" dirty="0"/>
              <a:t>Interpolation and extrapolation</a:t>
            </a:r>
          </a:p>
          <a:p>
            <a:pPr lvl="1">
              <a:lnSpc>
                <a:spcPct val="110000"/>
              </a:lnSpc>
            </a:pPr>
            <a:r>
              <a:rPr lang="en-AU" dirty="0"/>
              <a:t>Estimate the missing value from other values in the same individual</a:t>
            </a:r>
          </a:p>
          <a:p>
            <a:pPr lvl="1">
              <a:lnSpc>
                <a:spcPct val="110000"/>
              </a:lnSpc>
            </a:pPr>
            <a:r>
              <a:rPr lang="en-AU" dirty="0"/>
              <a:t>Good for longitudinal data </a:t>
            </a:r>
          </a:p>
          <a:p>
            <a:pPr lvl="1">
              <a:lnSpc>
                <a:spcPct val="110000"/>
              </a:lnSpc>
            </a:pPr>
            <a:r>
              <a:rPr lang="en-AU" dirty="0" err="1"/>
              <a:t>Eg</a:t>
            </a:r>
            <a:r>
              <a:rPr lang="en-AU" dirty="0"/>
              <a:t>  a vet estimating thirst in diabetic dogs.  </a:t>
            </a:r>
          </a:p>
        </p:txBody>
      </p:sp>
    </p:spTree>
    <p:extLst>
      <p:ext uri="{BB962C8B-B14F-4D97-AF65-F5344CB8AC3E}">
        <p14:creationId xmlns:p14="http://schemas.microsoft.com/office/powerpoint/2010/main" val="2052622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04A9A-AC50-46F0-91EC-BD0B8F83F4A5}"/>
              </a:ext>
            </a:extLst>
          </p:cNvPr>
          <p:cNvSpPr>
            <a:spLocks noGrp="1"/>
          </p:cNvSpPr>
          <p:nvPr>
            <p:ph type="title"/>
          </p:nvPr>
        </p:nvSpPr>
        <p:spPr>
          <a:noFill/>
        </p:spPr>
        <p:txBody>
          <a:bodyPr/>
          <a:lstStyle/>
          <a:p>
            <a:r>
              <a:rPr lang="en-AU" dirty="0"/>
              <a:t>Real world data</a:t>
            </a:r>
            <a:endParaRPr lang="en-GB" dirty="0"/>
          </a:p>
        </p:txBody>
      </p:sp>
      <p:pic>
        <p:nvPicPr>
          <p:cNvPr id="4" name="Picture 3">
            <a:extLst>
              <a:ext uri="{FF2B5EF4-FFF2-40B4-BE49-F238E27FC236}">
                <a16:creationId xmlns:a16="http://schemas.microsoft.com/office/drawing/2014/main" id="{8C3D72E1-936B-4C4D-B581-8948016D834A}"/>
              </a:ext>
            </a:extLst>
          </p:cNvPr>
          <p:cNvPicPr>
            <a:picLocks noChangeAspect="1"/>
          </p:cNvPicPr>
          <p:nvPr/>
        </p:nvPicPr>
        <p:blipFill>
          <a:blip r:embed="rId2"/>
          <a:stretch>
            <a:fillRect/>
          </a:stretch>
        </p:blipFill>
        <p:spPr>
          <a:xfrm>
            <a:off x="2645484" y="1766945"/>
            <a:ext cx="6858000" cy="4572000"/>
          </a:xfrm>
          <a:prstGeom prst="rect">
            <a:avLst/>
          </a:prstGeom>
        </p:spPr>
      </p:pic>
      <p:grpSp>
        <p:nvGrpSpPr>
          <p:cNvPr id="7" name="Group 6">
            <a:extLst>
              <a:ext uri="{FF2B5EF4-FFF2-40B4-BE49-F238E27FC236}">
                <a16:creationId xmlns:a16="http://schemas.microsoft.com/office/drawing/2014/main" id="{3A106A27-921F-4B83-ACDF-0CCB69A8D2AE}"/>
              </a:ext>
            </a:extLst>
          </p:cNvPr>
          <p:cNvGrpSpPr/>
          <p:nvPr/>
        </p:nvGrpSpPr>
        <p:grpSpPr>
          <a:xfrm>
            <a:off x="978943" y="2173045"/>
            <a:ext cx="4485942" cy="3324113"/>
            <a:chOff x="978943" y="2173045"/>
            <a:chExt cx="4485942" cy="3324113"/>
          </a:xfrm>
        </p:grpSpPr>
        <p:sp>
          <p:nvSpPr>
            <p:cNvPr id="5" name="Oval 4">
              <a:extLst>
                <a:ext uri="{FF2B5EF4-FFF2-40B4-BE49-F238E27FC236}">
                  <a16:creationId xmlns:a16="http://schemas.microsoft.com/office/drawing/2014/main" id="{47B4330C-C1E4-4D2A-B1BA-5159AD89F923}"/>
                </a:ext>
              </a:extLst>
            </p:cNvPr>
            <p:cNvSpPr/>
            <p:nvPr/>
          </p:nvSpPr>
          <p:spPr>
            <a:xfrm>
              <a:off x="2667000" y="2173045"/>
              <a:ext cx="2797885" cy="3324113"/>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6" name="TextBox 5">
              <a:extLst>
                <a:ext uri="{FF2B5EF4-FFF2-40B4-BE49-F238E27FC236}">
                  <a16:creationId xmlns:a16="http://schemas.microsoft.com/office/drawing/2014/main" id="{0FF3D0A6-54F6-4B14-88DB-EA7C1638AD6B}"/>
                </a:ext>
              </a:extLst>
            </p:cNvPr>
            <p:cNvSpPr txBox="1"/>
            <p:nvPr/>
          </p:nvSpPr>
          <p:spPr>
            <a:xfrm>
              <a:off x="978943" y="3500438"/>
              <a:ext cx="1634807" cy="769441"/>
            </a:xfrm>
            <a:prstGeom prst="rect">
              <a:avLst/>
            </a:prstGeom>
            <a:noFill/>
          </p:spPr>
          <p:txBody>
            <a:bodyPr wrap="none" rtlCol="0">
              <a:spAutoFit/>
            </a:bodyPr>
            <a:lstStyle/>
            <a:p>
              <a:r>
                <a:rPr lang="en-AU" sz="4400" dirty="0">
                  <a:solidFill>
                    <a:schemeClr val="bg1"/>
                  </a:solidFill>
                  <a:effectLst>
                    <a:outerShdw blurRad="38100" dist="38100" dir="2700000" algn="tl">
                      <a:srgbClr val="000000">
                        <a:alpha val="43137"/>
                      </a:srgbClr>
                    </a:outerShdw>
                  </a:effectLst>
                </a:rPr>
                <a:t>Messy</a:t>
              </a:r>
              <a:endParaRPr lang="en-GB" sz="4400" dirty="0">
                <a:solidFill>
                  <a:schemeClr val="bg1"/>
                </a:solidFill>
                <a:effectLst>
                  <a:outerShdw blurRad="38100" dist="38100" dir="2700000" algn="tl">
                    <a:srgbClr val="000000">
                      <a:alpha val="43137"/>
                    </a:srgbClr>
                  </a:outerShdw>
                </a:effectLst>
              </a:endParaRPr>
            </a:p>
          </p:txBody>
        </p:sp>
      </p:grpSp>
      <p:sp>
        <p:nvSpPr>
          <p:cNvPr id="9" name="Oval 8">
            <a:extLst>
              <a:ext uri="{FF2B5EF4-FFF2-40B4-BE49-F238E27FC236}">
                <a16:creationId xmlns:a16="http://schemas.microsoft.com/office/drawing/2014/main" id="{13D7E527-F802-4241-996B-6F36CE0889AF}"/>
              </a:ext>
            </a:extLst>
          </p:cNvPr>
          <p:cNvSpPr/>
          <p:nvPr/>
        </p:nvSpPr>
        <p:spPr>
          <a:xfrm>
            <a:off x="4465320" y="1268505"/>
            <a:ext cx="2797885" cy="3324113"/>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0" name="TextBox 9">
            <a:extLst>
              <a:ext uri="{FF2B5EF4-FFF2-40B4-BE49-F238E27FC236}">
                <a16:creationId xmlns:a16="http://schemas.microsoft.com/office/drawing/2014/main" id="{800A874B-4434-4B25-8E4B-C559A85F79F2}"/>
              </a:ext>
            </a:extLst>
          </p:cNvPr>
          <p:cNvSpPr txBox="1"/>
          <p:nvPr/>
        </p:nvSpPr>
        <p:spPr>
          <a:xfrm>
            <a:off x="5380613" y="409734"/>
            <a:ext cx="2962734" cy="769441"/>
          </a:xfrm>
          <a:prstGeom prst="rect">
            <a:avLst/>
          </a:prstGeom>
          <a:noFill/>
        </p:spPr>
        <p:txBody>
          <a:bodyPr wrap="none" rtlCol="0">
            <a:spAutoFit/>
          </a:bodyPr>
          <a:lstStyle/>
          <a:p>
            <a:r>
              <a:rPr lang="en-AU" sz="4400" dirty="0">
                <a:solidFill>
                  <a:schemeClr val="bg1"/>
                </a:solidFill>
                <a:effectLst>
                  <a:outerShdw blurRad="38100" dist="38100" dir="2700000" algn="tl">
                    <a:srgbClr val="000000">
                      <a:alpha val="43137"/>
                    </a:srgbClr>
                  </a:outerShdw>
                </a:effectLst>
              </a:rPr>
              <a:t>Inconsistent</a:t>
            </a:r>
            <a:endParaRPr lang="en-GB" sz="4400" dirty="0">
              <a:solidFill>
                <a:schemeClr val="bg1"/>
              </a:solidFill>
              <a:effectLst>
                <a:outerShdw blurRad="38100" dist="38100" dir="2700000" algn="tl">
                  <a:srgbClr val="000000">
                    <a:alpha val="43137"/>
                  </a:srgbClr>
                </a:outerShdw>
              </a:effectLst>
            </a:endParaRPr>
          </a:p>
        </p:txBody>
      </p:sp>
      <p:sp>
        <p:nvSpPr>
          <p:cNvPr id="11" name="Oval 10">
            <a:extLst>
              <a:ext uri="{FF2B5EF4-FFF2-40B4-BE49-F238E27FC236}">
                <a16:creationId xmlns:a16="http://schemas.microsoft.com/office/drawing/2014/main" id="{22C0D0AF-BA3B-4E9B-AD81-BF32074DD6DE}"/>
              </a:ext>
            </a:extLst>
          </p:cNvPr>
          <p:cNvSpPr/>
          <p:nvPr/>
        </p:nvSpPr>
        <p:spPr>
          <a:xfrm>
            <a:off x="5768796" y="2184700"/>
            <a:ext cx="2797885" cy="3324113"/>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2" name="TextBox 11">
            <a:extLst>
              <a:ext uri="{FF2B5EF4-FFF2-40B4-BE49-F238E27FC236}">
                <a16:creationId xmlns:a16="http://schemas.microsoft.com/office/drawing/2014/main" id="{A7C9C664-79FD-4671-8BCA-044F6ED15616}"/>
              </a:ext>
            </a:extLst>
          </p:cNvPr>
          <p:cNvSpPr txBox="1"/>
          <p:nvPr/>
        </p:nvSpPr>
        <p:spPr>
          <a:xfrm>
            <a:off x="8326028" y="1949873"/>
            <a:ext cx="1442446" cy="769441"/>
          </a:xfrm>
          <a:prstGeom prst="rect">
            <a:avLst/>
          </a:prstGeom>
          <a:noFill/>
        </p:spPr>
        <p:txBody>
          <a:bodyPr wrap="none" rtlCol="0">
            <a:spAutoFit/>
          </a:bodyPr>
          <a:lstStyle/>
          <a:p>
            <a:r>
              <a:rPr lang="en-AU" sz="4400" dirty="0">
                <a:solidFill>
                  <a:schemeClr val="bg1"/>
                </a:solidFill>
                <a:effectLst>
                  <a:outerShdw blurRad="38100" dist="38100" dir="2700000" algn="tl">
                    <a:srgbClr val="000000">
                      <a:alpha val="43137"/>
                    </a:srgbClr>
                  </a:outerShdw>
                </a:effectLst>
              </a:rPr>
              <a:t>Noisy</a:t>
            </a:r>
            <a:endParaRPr lang="en-GB" sz="4400" dirty="0">
              <a:solidFill>
                <a:schemeClr val="bg1"/>
              </a:solidFill>
              <a:effectLst>
                <a:outerShdw blurRad="38100" dist="38100" dir="2700000" algn="tl">
                  <a:srgbClr val="000000">
                    <a:alpha val="43137"/>
                  </a:srgbClr>
                </a:outerShdw>
              </a:effectLst>
            </a:endParaRPr>
          </a:p>
        </p:txBody>
      </p:sp>
      <p:sp>
        <p:nvSpPr>
          <p:cNvPr id="13" name="Oval 12">
            <a:extLst>
              <a:ext uri="{FF2B5EF4-FFF2-40B4-BE49-F238E27FC236}">
                <a16:creationId xmlns:a16="http://schemas.microsoft.com/office/drawing/2014/main" id="{27954898-3AC7-4020-8748-422BDA313C41}"/>
              </a:ext>
            </a:extLst>
          </p:cNvPr>
          <p:cNvSpPr/>
          <p:nvPr/>
        </p:nvSpPr>
        <p:spPr>
          <a:xfrm>
            <a:off x="7330452" y="2337100"/>
            <a:ext cx="2797885" cy="3324113"/>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4" name="TextBox 13">
            <a:extLst>
              <a:ext uri="{FF2B5EF4-FFF2-40B4-BE49-F238E27FC236}">
                <a16:creationId xmlns:a16="http://schemas.microsoft.com/office/drawing/2014/main" id="{3DC1EF71-DC63-4C6B-A8C2-B39E8BC1D452}"/>
              </a:ext>
            </a:extLst>
          </p:cNvPr>
          <p:cNvSpPr txBox="1"/>
          <p:nvPr/>
        </p:nvSpPr>
        <p:spPr>
          <a:xfrm>
            <a:off x="9198717" y="1579359"/>
            <a:ext cx="2797885" cy="2123658"/>
          </a:xfrm>
          <a:prstGeom prst="rect">
            <a:avLst/>
          </a:prstGeom>
          <a:noFill/>
        </p:spPr>
        <p:txBody>
          <a:bodyPr wrap="square" rtlCol="0">
            <a:spAutoFit/>
          </a:bodyPr>
          <a:lstStyle/>
          <a:p>
            <a:pPr algn="r"/>
            <a:r>
              <a:rPr lang="en-AU" sz="4400" dirty="0">
                <a:solidFill>
                  <a:schemeClr val="bg1"/>
                </a:solidFill>
                <a:effectLst>
                  <a:outerShdw blurRad="38100" dist="38100" dir="2700000" algn="tl">
                    <a:srgbClr val="000000">
                      <a:alpha val="43137"/>
                    </a:srgbClr>
                  </a:outerShdw>
                </a:effectLst>
              </a:rPr>
              <a:t>Sometimes not even there</a:t>
            </a:r>
            <a:endParaRPr lang="en-GB" sz="44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5341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p:bldP spid="10" grpId="1"/>
      <p:bldP spid="11" grpId="0" animBg="1"/>
      <p:bldP spid="11" grpId="1" animBg="1"/>
      <p:bldP spid="12" grpId="0"/>
      <p:bldP spid="12" grpId="1"/>
      <p:bldP spid="13" grpId="0" animBg="1"/>
      <p:bldP spid="13" grpId="1" animBg="1"/>
      <p:bldP spid="14" grpId="0"/>
      <p:bldP spid="1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rrow: Right 14">
            <a:extLst>
              <a:ext uri="{FF2B5EF4-FFF2-40B4-BE49-F238E27FC236}">
                <a16:creationId xmlns:a16="http://schemas.microsoft.com/office/drawing/2014/main" id="{88942BC9-008B-49E9-9C74-7C50ECEEB31D}"/>
              </a:ext>
            </a:extLst>
          </p:cNvPr>
          <p:cNvSpPr/>
          <p:nvPr/>
        </p:nvSpPr>
        <p:spPr>
          <a:xfrm>
            <a:off x="1280091" y="3373348"/>
            <a:ext cx="9649166" cy="759376"/>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6CD530D9-F724-43B5-8E96-12582AAADDEE}"/>
              </a:ext>
            </a:extLst>
          </p:cNvPr>
          <p:cNvPicPr>
            <a:picLocks noChangeAspect="1"/>
          </p:cNvPicPr>
          <p:nvPr/>
        </p:nvPicPr>
        <p:blipFill>
          <a:blip r:embed="rId3"/>
          <a:stretch>
            <a:fillRect/>
          </a:stretch>
        </p:blipFill>
        <p:spPr>
          <a:xfrm>
            <a:off x="838200" y="1862138"/>
            <a:ext cx="2790825" cy="1638300"/>
          </a:xfrm>
          <a:prstGeom prst="rect">
            <a:avLst/>
          </a:prstGeom>
        </p:spPr>
      </p:pic>
      <p:sp>
        <p:nvSpPr>
          <p:cNvPr id="6" name="TextBox 5">
            <a:extLst>
              <a:ext uri="{FF2B5EF4-FFF2-40B4-BE49-F238E27FC236}">
                <a16:creationId xmlns:a16="http://schemas.microsoft.com/office/drawing/2014/main" id="{47B3FDC5-F352-4279-8877-24B54F60266B}"/>
              </a:ext>
            </a:extLst>
          </p:cNvPr>
          <p:cNvSpPr txBox="1"/>
          <p:nvPr/>
        </p:nvSpPr>
        <p:spPr>
          <a:xfrm>
            <a:off x="3978148" y="3560020"/>
            <a:ext cx="607859" cy="369332"/>
          </a:xfrm>
          <a:prstGeom prst="rect">
            <a:avLst/>
          </a:prstGeom>
          <a:noFill/>
        </p:spPr>
        <p:txBody>
          <a:bodyPr wrap="none" rtlCol="0">
            <a:spAutoFit/>
          </a:bodyPr>
          <a:lstStyle/>
          <a:p>
            <a:r>
              <a:rPr lang="en-AU" dirty="0"/>
              <a:t>6pm</a:t>
            </a:r>
            <a:endParaRPr lang="en-GB" dirty="0"/>
          </a:p>
        </p:txBody>
      </p:sp>
      <p:sp>
        <p:nvSpPr>
          <p:cNvPr id="7" name="TextBox 6">
            <a:extLst>
              <a:ext uri="{FF2B5EF4-FFF2-40B4-BE49-F238E27FC236}">
                <a16:creationId xmlns:a16="http://schemas.microsoft.com/office/drawing/2014/main" id="{9D20EF2D-7747-4891-AA75-4E4D28DEA6B0}"/>
              </a:ext>
            </a:extLst>
          </p:cNvPr>
          <p:cNvSpPr txBox="1"/>
          <p:nvPr/>
        </p:nvSpPr>
        <p:spPr>
          <a:xfrm>
            <a:off x="5792070" y="3560020"/>
            <a:ext cx="607859" cy="369332"/>
          </a:xfrm>
          <a:prstGeom prst="rect">
            <a:avLst/>
          </a:prstGeom>
          <a:noFill/>
        </p:spPr>
        <p:txBody>
          <a:bodyPr wrap="none" rtlCol="0">
            <a:spAutoFit/>
          </a:bodyPr>
          <a:lstStyle/>
          <a:p>
            <a:r>
              <a:rPr lang="en-AU" dirty="0"/>
              <a:t>8pm</a:t>
            </a:r>
            <a:endParaRPr lang="en-GB" dirty="0"/>
          </a:p>
        </p:txBody>
      </p:sp>
      <p:sp>
        <p:nvSpPr>
          <p:cNvPr id="8" name="TextBox 7">
            <a:extLst>
              <a:ext uri="{FF2B5EF4-FFF2-40B4-BE49-F238E27FC236}">
                <a16:creationId xmlns:a16="http://schemas.microsoft.com/office/drawing/2014/main" id="{81A79F32-9962-41A4-8636-1272461B75DB}"/>
              </a:ext>
            </a:extLst>
          </p:cNvPr>
          <p:cNvSpPr txBox="1"/>
          <p:nvPr/>
        </p:nvSpPr>
        <p:spPr>
          <a:xfrm>
            <a:off x="2054188" y="3560020"/>
            <a:ext cx="607859" cy="369332"/>
          </a:xfrm>
          <a:prstGeom prst="rect">
            <a:avLst/>
          </a:prstGeom>
          <a:noFill/>
        </p:spPr>
        <p:txBody>
          <a:bodyPr wrap="none" rtlCol="0">
            <a:spAutoFit/>
          </a:bodyPr>
          <a:lstStyle/>
          <a:p>
            <a:r>
              <a:rPr lang="en-AU" dirty="0"/>
              <a:t>4pm</a:t>
            </a:r>
            <a:endParaRPr lang="en-GB" dirty="0"/>
          </a:p>
        </p:txBody>
      </p:sp>
      <p:sp>
        <p:nvSpPr>
          <p:cNvPr id="9" name="TextBox 8">
            <a:extLst>
              <a:ext uri="{FF2B5EF4-FFF2-40B4-BE49-F238E27FC236}">
                <a16:creationId xmlns:a16="http://schemas.microsoft.com/office/drawing/2014/main" id="{213EC332-090E-4353-9909-90FACBD999B8}"/>
              </a:ext>
            </a:extLst>
          </p:cNvPr>
          <p:cNvSpPr txBox="1"/>
          <p:nvPr/>
        </p:nvSpPr>
        <p:spPr>
          <a:xfrm>
            <a:off x="2233612" y="4659086"/>
            <a:ext cx="399468" cy="369332"/>
          </a:xfrm>
          <a:prstGeom prst="rect">
            <a:avLst/>
          </a:prstGeom>
          <a:noFill/>
        </p:spPr>
        <p:txBody>
          <a:bodyPr wrap="none" rtlCol="0">
            <a:spAutoFit/>
          </a:bodyPr>
          <a:lstStyle/>
          <a:p>
            <a:r>
              <a:rPr lang="en-AU" dirty="0"/>
              <a:t>2L</a:t>
            </a:r>
            <a:endParaRPr lang="en-GB" dirty="0"/>
          </a:p>
        </p:txBody>
      </p:sp>
      <p:sp>
        <p:nvSpPr>
          <p:cNvPr id="10" name="TextBox 9">
            <a:extLst>
              <a:ext uri="{FF2B5EF4-FFF2-40B4-BE49-F238E27FC236}">
                <a16:creationId xmlns:a16="http://schemas.microsoft.com/office/drawing/2014/main" id="{6CDD23CB-A30E-4F16-8010-F72E65875067}"/>
              </a:ext>
            </a:extLst>
          </p:cNvPr>
          <p:cNvSpPr txBox="1"/>
          <p:nvPr/>
        </p:nvSpPr>
        <p:spPr>
          <a:xfrm>
            <a:off x="478971" y="3744686"/>
            <a:ext cx="649537" cy="369332"/>
          </a:xfrm>
          <a:prstGeom prst="rect">
            <a:avLst/>
          </a:prstGeom>
          <a:noFill/>
        </p:spPr>
        <p:txBody>
          <a:bodyPr wrap="none" rtlCol="0">
            <a:spAutoFit/>
          </a:bodyPr>
          <a:lstStyle/>
          <a:p>
            <a:r>
              <a:rPr lang="en-AU" dirty="0"/>
              <a:t>Time</a:t>
            </a:r>
            <a:endParaRPr lang="en-GB" dirty="0"/>
          </a:p>
        </p:txBody>
      </p:sp>
      <p:sp>
        <p:nvSpPr>
          <p:cNvPr id="11" name="TextBox 10">
            <a:extLst>
              <a:ext uri="{FF2B5EF4-FFF2-40B4-BE49-F238E27FC236}">
                <a16:creationId xmlns:a16="http://schemas.microsoft.com/office/drawing/2014/main" id="{7B98AFC7-27AE-4660-9C4A-029A3419DE81}"/>
              </a:ext>
            </a:extLst>
          </p:cNvPr>
          <p:cNvSpPr txBox="1"/>
          <p:nvPr/>
        </p:nvSpPr>
        <p:spPr>
          <a:xfrm>
            <a:off x="478971" y="4520586"/>
            <a:ext cx="1602241" cy="646331"/>
          </a:xfrm>
          <a:prstGeom prst="rect">
            <a:avLst/>
          </a:prstGeom>
          <a:noFill/>
        </p:spPr>
        <p:txBody>
          <a:bodyPr wrap="square" rtlCol="0">
            <a:spAutoFit/>
          </a:bodyPr>
          <a:lstStyle/>
          <a:p>
            <a:r>
              <a:rPr lang="en-AU" dirty="0"/>
              <a:t>Amount in water bowl</a:t>
            </a:r>
            <a:endParaRPr lang="en-GB" dirty="0"/>
          </a:p>
        </p:txBody>
      </p:sp>
      <p:sp>
        <p:nvSpPr>
          <p:cNvPr id="12" name="TextBox 11">
            <a:extLst>
              <a:ext uri="{FF2B5EF4-FFF2-40B4-BE49-F238E27FC236}">
                <a16:creationId xmlns:a16="http://schemas.microsoft.com/office/drawing/2014/main" id="{3E2CD29D-AD59-4ABA-AA78-B738ADD2ABA4}"/>
              </a:ext>
            </a:extLst>
          </p:cNvPr>
          <p:cNvSpPr txBox="1"/>
          <p:nvPr/>
        </p:nvSpPr>
        <p:spPr>
          <a:xfrm>
            <a:off x="6000461" y="4659086"/>
            <a:ext cx="574196" cy="369332"/>
          </a:xfrm>
          <a:prstGeom prst="rect">
            <a:avLst/>
          </a:prstGeom>
          <a:noFill/>
        </p:spPr>
        <p:txBody>
          <a:bodyPr wrap="none" rtlCol="0">
            <a:spAutoFit/>
          </a:bodyPr>
          <a:lstStyle/>
          <a:p>
            <a:r>
              <a:rPr lang="en-AU" dirty="0"/>
              <a:t>0.5L</a:t>
            </a:r>
            <a:endParaRPr lang="en-GB" dirty="0"/>
          </a:p>
        </p:txBody>
      </p:sp>
      <p:sp>
        <p:nvSpPr>
          <p:cNvPr id="13" name="TextBox 12">
            <a:extLst>
              <a:ext uri="{FF2B5EF4-FFF2-40B4-BE49-F238E27FC236}">
                <a16:creationId xmlns:a16="http://schemas.microsoft.com/office/drawing/2014/main" id="{CC658B24-7A08-4099-B303-9C76713C0C89}"/>
              </a:ext>
            </a:extLst>
          </p:cNvPr>
          <p:cNvSpPr txBox="1"/>
          <p:nvPr/>
        </p:nvSpPr>
        <p:spPr>
          <a:xfrm>
            <a:off x="7605992" y="3576544"/>
            <a:ext cx="724878" cy="369332"/>
          </a:xfrm>
          <a:prstGeom prst="rect">
            <a:avLst/>
          </a:prstGeom>
          <a:noFill/>
        </p:spPr>
        <p:txBody>
          <a:bodyPr wrap="none" rtlCol="0">
            <a:spAutoFit/>
          </a:bodyPr>
          <a:lstStyle/>
          <a:p>
            <a:r>
              <a:rPr lang="en-AU" dirty="0"/>
              <a:t>10pm</a:t>
            </a:r>
            <a:endParaRPr lang="en-GB" dirty="0"/>
          </a:p>
        </p:txBody>
      </p:sp>
      <p:sp>
        <p:nvSpPr>
          <p:cNvPr id="14" name="TextBox 13">
            <a:extLst>
              <a:ext uri="{FF2B5EF4-FFF2-40B4-BE49-F238E27FC236}">
                <a16:creationId xmlns:a16="http://schemas.microsoft.com/office/drawing/2014/main" id="{0B845B5A-A07F-4771-A498-624C4739261D}"/>
              </a:ext>
            </a:extLst>
          </p:cNvPr>
          <p:cNvSpPr txBox="1"/>
          <p:nvPr/>
        </p:nvSpPr>
        <p:spPr>
          <a:xfrm>
            <a:off x="9412934" y="3564970"/>
            <a:ext cx="713657" cy="369332"/>
          </a:xfrm>
          <a:prstGeom prst="rect">
            <a:avLst/>
          </a:prstGeom>
          <a:noFill/>
        </p:spPr>
        <p:txBody>
          <a:bodyPr wrap="none" rtlCol="0">
            <a:spAutoFit/>
          </a:bodyPr>
          <a:lstStyle/>
          <a:p>
            <a:r>
              <a:rPr lang="en-AU" dirty="0"/>
              <a:t>12am</a:t>
            </a:r>
            <a:endParaRPr lang="en-GB" dirty="0"/>
          </a:p>
        </p:txBody>
      </p:sp>
      <p:sp>
        <p:nvSpPr>
          <p:cNvPr id="16" name="Rectangle 15">
            <a:extLst>
              <a:ext uri="{FF2B5EF4-FFF2-40B4-BE49-F238E27FC236}">
                <a16:creationId xmlns:a16="http://schemas.microsoft.com/office/drawing/2014/main" id="{5DA16A06-D327-4C25-90D7-7A2BDE26D8D9}"/>
              </a:ext>
            </a:extLst>
          </p:cNvPr>
          <p:cNvSpPr/>
          <p:nvPr/>
        </p:nvSpPr>
        <p:spPr>
          <a:xfrm>
            <a:off x="3978148" y="4659086"/>
            <a:ext cx="753509" cy="3693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BCE14E5-EF61-495D-981C-A0E1F2AC2C8C}"/>
              </a:ext>
            </a:extLst>
          </p:cNvPr>
          <p:cNvSpPr/>
          <p:nvPr/>
        </p:nvSpPr>
        <p:spPr>
          <a:xfrm>
            <a:off x="7605992" y="4659086"/>
            <a:ext cx="753509" cy="3693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A4A62D5-9364-4B5D-A032-35F02E51DD10}"/>
              </a:ext>
            </a:extLst>
          </p:cNvPr>
          <p:cNvSpPr/>
          <p:nvPr/>
        </p:nvSpPr>
        <p:spPr>
          <a:xfrm>
            <a:off x="9383906" y="4659085"/>
            <a:ext cx="753509" cy="3693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tle 18">
            <a:extLst>
              <a:ext uri="{FF2B5EF4-FFF2-40B4-BE49-F238E27FC236}">
                <a16:creationId xmlns:a16="http://schemas.microsoft.com/office/drawing/2014/main" id="{745CE1AC-3079-4EE4-8CA7-F4E3320EA8CE}"/>
              </a:ext>
            </a:extLst>
          </p:cNvPr>
          <p:cNvSpPr>
            <a:spLocks noGrp="1"/>
          </p:cNvSpPr>
          <p:nvPr>
            <p:ph type="title"/>
          </p:nvPr>
        </p:nvSpPr>
        <p:spPr/>
        <p:txBody>
          <a:bodyPr/>
          <a:lstStyle/>
          <a:p>
            <a:pPr algn="ctr"/>
            <a:r>
              <a:rPr lang="en-AU" dirty="0"/>
              <a:t>Imputation: mean, interpolation &amp; extrapolation</a:t>
            </a:r>
            <a:endParaRPr lang="en-GB" dirty="0"/>
          </a:p>
        </p:txBody>
      </p:sp>
    </p:spTree>
    <p:extLst>
      <p:ext uri="{BB962C8B-B14F-4D97-AF65-F5344CB8AC3E}">
        <p14:creationId xmlns:p14="http://schemas.microsoft.com/office/powerpoint/2010/main" val="1511971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rrow: Right 14">
            <a:extLst>
              <a:ext uri="{FF2B5EF4-FFF2-40B4-BE49-F238E27FC236}">
                <a16:creationId xmlns:a16="http://schemas.microsoft.com/office/drawing/2014/main" id="{88942BC9-008B-49E9-9C74-7C50ECEEB31D}"/>
              </a:ext>
            </a:extLst>
          </p:cNvPr>
          <p:cNvSpPr/>
          <p:nvPr/>
        </p:nvSpPr>
        <p:spPr>
          <a:xfrm>
            <a:off x="1280091" y="3373348"/>
            <a:ext cx="9649166" cy="759376"/>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6CD530D9-F724-43B5-8E96-12582AAADDEE}"/>
              </a:ext>
            </a:extLst>
          </p:cNvPr>
          <p:cNvPicPr>
            <a:picLocks noChangeAspect="1"/>
          </p:cNvPicPr>
          <p:nvPr/>
        </p:nvPicPr>
        <p:blipFill>
          <a:blip r:embed="rId3"/>
          <a:stretch>
            <a:fillRect/>
          </a:stretch>
        </p:blipFill>
        <p:spPr>
          <a:xfrm>
            <a:off x="838200" y="1862138"/>
            <a:ext cx="2790825" cy="1638300"/>
          </a:xfrm>
          <a:prstGeom prst="rect">
            <a:avLst/>
          </a:prstGeom>
        </p:spPr>
      </p:pic>
      <p:sp>
        <p:nvSpPr>
          <p:cNvPr id="6" name="TextBox 5">
            <a:extLst>
              <a:ext uri="{FF2B5EF4-FFF2-40B4-BE49-F238E27FC236}">
                <a16:creationId xmlns:a16="http://schemas.microsoft.com/office/drawing/2014/main" id="{47B3FDC5-F352-4279-8877-24B54F60266B}"/>
              </a:ext>
            </a:extLst>
          </p:cNvPr>
          <p:cNvSpPr txBox="1"/>
          <p:nvPr/>
        </p:nvSpPr>
        <p:spPr>
          <a:xfrm>
            <a:off x="3978148" y="3560020"/>
            <a:ext cx="607859" cy="369332"/>
          </a:xfrm>
          <a:prstGeom prst="rect">
            <a:avLst/>
          </a:prstGeom>
          <a:noFill/>
        </p:spPr>
        <p:txBody>
          <a:bodyPr wrap="none" rtlCol="0">
            <a:spAutoFit/>
          </a:bodyPr>
          <a:lstStyle/>
          <a:p>
            <a:r>
              <a:rPr lang="en-AU" dirty="0"/>
              <a:t>6pm</a:t>
            </a:r>
            <a:endParaRPr lang="en-GB" dirty="0"/>
          </a:p>
        </p:txBody>
      </p:sp>
      <p:sp>
        <p:nvSpPr>
          <p:cNvPr id="7" name="TextBox 6">
            <a:extLst>
              <a:ext uri="{FF2B5EF4-FFF2-40B4-BE49-F238E27FC236}">
                <a16:creationId xmlns:a16="http://schemas.microsoft.com/office/drawing/2014/main" id="{9D20EF2D-7747-4891-AA75-4E4D28DEA6B0}"/>
              </a:ext>
            </a:extLst>
          </p:cNvPr>
          <p:cNvSpPr txBox="1"/>
          <p:nvPr/>
        </p:nvSpPr>
        <p:spPr>
          <a:xfrm>
            <a:off x="5792070" y="3560020"/>
            <a:ext cx="607859" cy="369332"/>
          </a:xfrm>
          <a:prstGeom prst="rect">
            <a:avLst/>
          </a:prstGeom>
          <a:noFill/>
        </p:spPr>
        <p:txBody>
          <a:bodyPr wrap="none" rtlCol="0">
            <a:spAutoFit/>
          </a:bodyPr>
          <a:lstStyle/>
          <a:p>
            <a:r>
              <a:rPr lang="en-AU" dirty="0"/>
              <a:t>8pm</a:t>
            </a:r>
            <a:endParaRPr lang="en-GB" dirty="0"/>
          </a:p>
        </p:txBody>
      </p:sp>
      <p:sp>
        <p:nvSpPr>
          <p:cNvPr id="8" name="TextBox 7">
            <a:extLst>
              <a:ext uri="{FF2B5EF4-FFF2-40B4-BE49-F238E27FC236}">
                <a16:creationId xmlns:a16="http://schemas.microsoft.com/office/drawing/2014/main" id="{81A79F32-9962-41A4-8636-1272461B75DB}"/>
              </a:ext>
            </a:extLst>
          </p:cNvPr>
          <p:cNvSpPr txBox="1"/>
          <p:nvPr/>
        </p:nvSpPr>
        <p:spPr>
          <a:xfrm>
            <a:off x="2054188" y="3560020"/>
            <a:ext cx="607859" cy="369332"/>
          </a:xfrm>
          <a:prstGeom prst="rect">
            <a:avLst/>
          </a:prstGeom>
          <a:noFill/>
        </p:spPr>
        <p:txBody>
          <a:bodyPr wrap="none" rtlCol="0">
            <a:spAutoFit/>
          </a:bodyPr>
          <a:lstStyle/>
          <a:p>
            <a:r>
              <a:rPr lang="en-AU" dirty="0"/>
              <a:t>4pm</a:t>
            </a:r>
            <a:endParaRPr lang="en-GB" dirty="0"/>
          </a:p>
        </p:txBody>
      </p:sp>
      <p:sp>
        <p:nvSpPr>
          <p:cNvPr id="9" name="TextBox 8">
            <a:extLst>
              <a:ext uri="{FF2B5EF4-FFF2-40B4-BE49-F238E27FC236}">
                <a16:creationId xmlns:a16="http://schemas.microsoft.com/office/drawing/2014/main" id="{213EC332-090E-4353-9909-90FACBD999B8}"/>
              </a:ext>
            </a:extLst>
          </p:cNvPr>
          <p:cNvSpPr txBox="1"/>
          <p:nvPr/>
        </p:nvSpPr>
        <p:spPr>
          <a:xfrm>
            <a:off x="2233612" y="4659086"/>
            <a:ext cx="399468" cy="369332"/>
          </a:xfrm>
          <a:prstGeom prst="rect">
            <a:avLst/>
          </a:prstGeom>
          <a:noFill/>
        </p:spPr>
        <p:txBody>
          <a:bodyPr wrap="none" rtlCol="0">
            <a:spAutoFit/>
          </a:bodyPr>
          <a:lstStyle/>
          <a:p>
            <a:r>
              <a:rPr lang="en-AU" dirty="0"/>
              <a:t>2L</a:t>
            </a:r>
            <a:endParaRPr lang="en-GB" dirty="0"/>
          </a:p>
        </p:txBody>
      </p:sp>
      <p:sp>
        <p:nvSpPr>
          <p:cNvPr id="10" name="TextBox 9">
            <a:extLst>
              <a:ext uri="{FF2B5EF4-FFF2-40B4-BE49-F238E27FC236}">
                <a16:creationId xmlns:a16="http://schemas.microsoft.com/office/drawing/2014/main" id="{6CDD23CB-A30E-4F16-8010-F72E65875067}"/>
              </a:ext>
            </a:extLst>
          </p:cNvPr>
          <p:cNvSpPr txBox="1"/>
          <p:nvPr/>
        </p:nvSpPr>
        <p:spPr>
          <a:xfrm>
            <a:off x="478971" y="3744686"/>
            <a:ext cx="649537" cy="369332"/>
          </a:xfrm>
          <a:prstGeom prst="rect">
            <a:avLst/>
          </a:prstGeom>
          <a:noFill/>
        </p:spPr>
        <p:txBody>
          <a:bodyPr wrap="none" rtlCol="0">
            <a:spAutoFit/>
          </a:bodyPr>
          <a:lstStyle/>
          <a:p>
            <a:r>
              <a:rPr lang="en-AU" dirty="0"/>
              <a:t>Time</a:t>
            </a:r>
            <a:endParaRPr lang="en-GB" dirty="0"/>
          </a:p>
        </p:txBody>
      </p:sp>
      <p:sp>
        <p:nvSpPr>
          <p:cNvPr id="11" name="TextBox 10">
            <a:extLst>
              <a:ext uri="{FF2B5EF4-FFF2-40B4-BE49-F238E27FC236}">
                <a16:creationId xmlns:a16="http://schemas.microsoft.com/office/drawing/2014/main" id="{7B98AFC7-27AE-4660-9C4A-029A3419DE81}"/>
              </a:ext>
            </a:extLst>
          </p:cNvPr>
          <p:cNvSpPr txBox="1"/>
          <p:nvPr/>
        </p:nvSpPr>
        <p:spPr>
          <a:xfrm>
            <a:off x="478971" y="4520586"/>
            <a:ext cx="1602241" cy="646331"/>
          </a:xfrm>
          <a:prstGeom prst="rect">
            <a:avLst/>
          </a:prstGeom>
          <a:noFill/>
        </p:spPr>
        <p:txBody>
          <a:bodyPr wrap="square" rtlCol="0">
            <a:spAutoFit/>
          </a:bodyPr>
          <a:lstStyle/>
          <a:p>
            <a:r>
              <a:rPr lang="en-AU" dirty="0"/>
              <a:t>Amount in water bowl</a:t>
            </a:r>
            <a:endParaRPr lang="en-GB" dirty="0"/>
          </a:p>
        </p:txBody>
      </p:sp>
      <p:sp>
        <p:nvSpPr>
          <p:cNvPr id="12" name="TextBox 11">
            <a:extLst>
              <a:ext uri="{FF2B5EF4-FFF2-40B4-BE49-F238E27FC236}">
                <a16:creationId xmlns:a16="http://schemas.microsoft.com/office/drawing/2014/main" id="{3E2CD29D-AD59-4ABA-AA78-B738ADD2ABA4}"/>
              </a:ext>
            </a:extLst>
          </p:cNvPr>
          <p:cNvSpPr txBox="1"/>
          <p:nvPr/>
        </p:nvSpPr>
        <p:spPr>
          <a:xfrm>
            <a:off x="6000461" y="4659086"/>
            <a:ext cx="574196" cy="369332"/>
          </a:xfrm>
          <a:prstGeom prst="rect">
            <a:avLst/>
          </a:prstGeom>
          <a:noFill/>
        </p:spPr>
        <p:txBody>
          <a:bodyPr wrap="none" rtlCol="0">
            <a:spAutoFit/>
          </a:bodyPr>
          <a:lstStyle/>
          <a:p>
            <a:r>
              <a:rPr lang="en-AU" dirty="0"/>
              <a:t>0.5L</a:t>
            </a:r>
            <a:endParaRPr lang="en-GB" dirty="0"/>
          </a:p>
        </p:txBody>
      </p:sp>
      <p:sp>
        <p:nvSpPr>
          <p:cNvPr id="13" name="TextBox 12">
            <a:extLst>
              <a:ext uri="{FF2B5EF4-FFF2-40B4-BE49-F238E27FC236}">
                <a16:creationId xmlns:a16="http://schemas.microsoft.com/office/drawing/2014/main" id="{CC658B24-7A08-4099-B303-9C76713C0C89}"/>
              </a:ext>
            </a:extLst>
          </p:cNvPr>
          <p:cNvSpPr txBox="1"/>
          <p:nvPr/>
        </p:nvSpPr>
        <p:spPr>
          <a:xfrm>
            <a:off x="7605992" y="3576544"/>
            <a:ext cx="724878" cy="369332"/>
          </a:xfrm>
          <a:prstGeom prst="rect">
            <a:avLst/>
          </a:prstGeom>
          <a:noFill/>
        </p:spPr>
        <p:txBody>
          <a:bodyPr wrap="none" rtlCol="0">
            <a:spAutoFit/>
          </a:bodyPr>
          <a:lstStyle/>
          <a:p>
            <a:r>
              <a:rPr lang="en-AU" dirty="0"/>
              <a:t>10pm</a:t>
            </a:r>
            <a:endParaRPr lang="en-GB" dirty="0"/>
          </a:p>
        </p:txBody>
      </p:sp>
      <p:sp>
        <p:nvSpPr>
          <p:cNvPr id="14" name="TextBox 13">
            <a:extLst>
              <a:ext uri="{FF2B5EF4-FFF2-40B4-BE49-F238E27FC236}">
                <a16:creationId xmlns:a16="http://schemas.microsoft.com/office/drawing/2014/main" id="{0B845B5A-A07F-4771-A498-624C4739261D}"/>
              </a:ext>
            </a:extLst>
          </p:cNvPr>
          <p:cNvSpPr txBox="1"/>
          <p:nvPr/>
        </p:nvSpPr>
        <p:spPr>
          <a:xfrm>
            <a:off x="9412934" y="3564970"/>
            <a:ext cx="713657" cy="369332"/>
          </a:xfrm>
          <a:prstGeom prst="rect">
            <a:avLst/>
          </a:prstGeom>
          <a:noFill/>
        </p:spPr>
        <p:txBody>
          <a:bodyPr wrap="none" rtlCol="0">
            <a:spAutoFit/>
          </a:bodyPr>
          <a:lstStyle/>
          <a:p>
            <a:r>
              <a:rPr lang="en-AU" dirty="0"/>
              <a:t>12am</a:t>
            </a:r>
            <a:endParaRPr lang="en-GB" dirty="0"/>
          </a:p>
        </p:txBody>
      </p:sp>
      <p:sp>
        <p:nvSpPr>
          <p:cNvPr id="16" name="Rectangle 15">
            <a:extLst>
              <a:ext uri="{FF2B5EF4-FFF2-40B4-BE49-F238E27FC236}">
                <a16:creationId xmlns:a16="http://schemas.microsoft.com/office/drawing/2014/main" id="{5DA16A06-D327-4C25-90D7-7A2BDE26D8D9}"/>
              </a:ext>
            </a:extLst>
          </p:cNvPr>
          <p:cNvSpPr/>
          <p:nvPr/>
        </p:nvSpPr>
        <p:spPr>
          <a:xfrm>
            <a:off x="3978148" y="4659086"/>
            <a:ext cx="753509" cy="3693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7" name="Rectangle 16">
            <a:extLst>
              <a:ext uri="{FF2B5EF4-FFF2-40B4-BE49-F238E27FC236}">
                <a16:creationId xmlns:a16="http://schemas.microsoft.com/office/drawing/2014/main" id="{4BCE14E5-EF61-495D-981C-A0E1F2AC2C8C}"/>
              </a:ext>
            </a:extLst>
          </p:cNvPr>
          <p:cNvSpPr/>
          <p:nvPr/>
        </p:nvSpPr>
        <p:spPr>
          <a:xfrm>
            <a:off x="7605992" y="4659086"/>
            <a:ext cx="753509" cy="3693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8" name="Rectangle 17">
            <a:extLst>
              <a:ext uri="{FF2B5EF4-FFF2-40B4-BE49-F238E27FC236}">
                <a16:creationId xmlns:a16="http://schemas.microsoft.com/office/drawing/2014/main" id="{0A4A62D5-9364-4B5D-A032-35F02E51DD10}"/>
              </a:ext>
            </a:extLst>
          </p:cNvPr>
          <p:cNvSpPr/>
          <p:nvPr/>
        </p:nvSpPr>
        <p:spPr>
          <a:xfrm>
            <a:off x="9383906" y="4659085"/>
            <a:ext cx="753509" cy="3693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9" name="TextBox 18">
            <a:extLst>
              <a:ext uri="{FF2B5EF4-FFF2-40B4-BE49-F238E27FC236}">
                <a16:creationId xmlns:a16="http://schemas.microsoft.com/office/drawing/2014/main" id="{5C1E1BAF-7DCF-4DBC-A613-985DA0D830A3}"/>
              </a:ext>
            </a:extLst>
          </p:cNvPr>
          <p:cNvSpPr txBox="1"/>
          <p:nvPr/>
        </p:nvSpPr>
        <p:spPr>
          <a:xfrm>
            <a:off x="486231" y="5340641"/>
            <a:ext cx="1602241" cy="1477328"/>
          </a:xfrm>
          <a:prstGeom prst="rect">
            <a:avLst/>
          </a:prstGeom>
          <a:noFill/>
        </p:spPr>
        <p:txBody>
          <a:bodyPr wrap="square" rtlCol="0">
            <a:spAutoFit/>
          </a:bodyPr>
          <a:lstStyle/>
          <a:p>
            <a:r>
              <a:rPr lang="en-AU" dirty="0"/>
              <a:t>Amount in water bowl: other dogs staying overnight</a:t>
            </a:r>
            <a:endParaRPr lang="en-GB" dirty="0"/>
          </a:p>
        </p:txBody>
      </p:sp>
      <p:sp>
        <p:nvSpPr>
          <p:cNvPr id="20" name="TextBox 19">
            <a:extLst>
              <a:ext uri="{FF2B5EF4-FFF2-40B4-BE49-F238E27FC236}">
                <a16:creationId xmlns:a16="http://schemas.microsoft.com/office/drawing/2014/main" id="{EDBE8336-E1FB-42E7-966B-5F5C447461C7}"/>
              </a:ext>
            </a:extLst>
          </p:cNvPr>
          <p:cNvSpPr txBox="1"/>
          <p:nvPr/>
        </p:nvSpPr>
        <p:spPr>
          <a:xfrm>
            <a:off x="2269900" y="5392056"/>
            <a:ext cx="574196" cy="1200329"/>
          </a:xfrm>
          <a:prstGeom prst="rect">
            <a:avLst/>
          </a:prstGeom>
          <a:noFill/>
        </p:spPr>
        <p:txBody>
          <a:bodyPr wrap="none" rtlCol="0">
            <a:spAutoFit/>
          </a:bodyPr>
          <a:lstStyle/>
          <a:p>
            <a:r>
              <a:rPr lang="en-AU" dirty="0"/>
              <a:t>2.0L</a:t>
            </a:r>
          </a:p>
          <a:p>
            <a:r>
              <a:rPr lang="en-AU" dirty="0"/>
              <a:t>1.5L</a:t>
            </a:r>
          </a:p>
          <a:p>
            <a:r>
              <a:rPr lang="en-AU" dirty="0"/>
              <a:t>1.5L</a:t>
            </a:r>
          </a:p>
          <a:p>
            <a:r>
              <a:rPr lang="en-AU" dirty="0"/>
              <a:t>2.0L</a:t>
            </a:r>
            <a:endParaRPr lang="en-GB" dirty="0"/>
          </a:p>
        </p:txBody>
      </p:sp>
      <p:sp>
        <p:nvSpPr>
          <p:cNvPr id="21" name="TextBox 20">
            <a:extLst>
              <a:ext uri="{FF2B5EF4-FFF2-40B4-BE49-F238E27FC236}">
                <a16:creationId xmlns:a16="http://schemas.microsoft.com/office/drawing/2014/main" id="{86F59F74-7F0E-43CF-A86B-2B56000086F2}"/>
              </a:ext>
            </a:extLst>
          </p:cNvPr>
          <p:cNvSpPr txBox="1"/>
          <p:nvPr/>
        </p:nvSpPr>
        <p:spPr>
          <a:xfrm>
            <a:off x="4076926" y="5399314"/>
            <a:ext cx="574196" cy="1200329"/>
          </a:xfrm>
          <a:prstGeom prst="rect">
            <a:avLst/>
          </a:prstGeom>
          <a:noFill/>
        </p:spPr>
        <p:txBody>
          <a:bodyPr wrap="none" rtlCol="0">
            <a:spAutoFit/>
          </a:bodyPr>
          <a:lstStyle/>
          <a:p>
            <a:r>
              <a:rPr lang="en-AU" dirty="0"/>
              <a:t>1.8L</a:t>
            </a:r>
          </a:p>
          <a:p>
            <a:r>
              <a:rPr lang="en-AU" dirty="0"/>
              <a:t>1.5L</a:t>
            </a:r>
          </a:p>
          <a:p>
            <a:r>
              <a:rPr lang="en-AU" dirty="0"/>
              <a:t>1.0L</a:t>
            </a:r>
          </a:p>
          <a:p>
            <a:r>
              <a:rPr lang="en-AU" dirty="0"/>
              <a:t>2.0L</a:t>
            </a:r>
            <a:endParaRPr lang="en-GB" dirty="0"/>
          </a:p>
        </p:txBody>
      </p:sp>
      <p:sp>
        <p:nvSpPr>
          <p:cNvPr id="22" name="TextBox 21">
            <a:extLst>
              <a:ext uri="{FF2B5EF4-FFF2-40B4-BE49-F238E27FC236}">
                <a16:creationId xmlns:a16="http://schemas.microsoft.com/office/drawing/2014/main" id="{A15E82F3-62F0-4C81-9041-015933CB55EB}"/>
              </a:ext>
            </a:extLst>
          </p:cNvPr>
          <p:cNvSpPr txBox="1"/>
          <p:nvPr/>
        </p:nvSpPr>
        <p:spPr>
          <a:xfrm>
            <a:off x="6029092" y="5392060"/>
            <a:ext cx="574196" cy="1200329"/>
          </a:xfrm>
          <a:prstGeom prst="rect">
            <a:avLst/>
          </a:prstGeom>
          <a:noFill/>
        </p:spPr>
        <p:txBody>
          <a:bodyPr wrap="none" rtlCol="0">
            <a:spAutoFit/>
          </a:bodyPr>
          <a:lstStyle/>
          <a:p>
            <a:r>
              <a:rPr lang="en-AU" dirty="0"/>
              <a:t>1.6L</a:t>
            </a:r>
          </a:p>
          <a:p>
            <a:r>
              <a:rPr lang="en-AU" dirty="0"/>
              <a:t>1.0L</a:t>
            </a:r>
          </a:p>
          <a:p>
            <a:r>
              <a:rPr lang="en-AU" dirty="0"/>
              <a:t>0.8L</a:t>
            </a:r>
          </a:p>
          <a:p>
            <a:r>
              <a:rPr lang="en-AU" dirty="0"/>
              <a:t>1.5L</a:t>
            </a:r>
            <a:endParaRPr lang="en-GB" dirty="0"/>
          </a:p>
        </p:txBody>
      </p:sp>
      <p:sp>
        <p:nvSpPr>
          <p:cNvPr id="23" name="TextBox 22">
            <a:extLst>
              <a:ext uri="{FF2B5EF4-FFF2-40B4-BE49-F238E27FC236}">
                <a16:creationId xmlns:a16="http://schemas.microsoft.com/office/drawing/2014/main" id="{7573C939-1BB2-439C-8EF6-FD7AE027727F}"/>
              </a:ext>
            </a:extLst>
          </p:cNvPr>
          <p:cNvSpPr txBox="1"/>
          <p:nvPr/>
        </p:nvSpPr>
        <p:spPr>
          <a:xfrm>
            <a:off x="7749030" y="5399314"/>
            <a:ext cx="741822" cy="1200329"/>
          </a:xfrm>
          <a:prstGeom prst="rect">
            <a:avLst/>
          </a:prstGeom>
          <a:noFill/>
        </p:spPr>
        <p:txBody>
          <a:bodyPr wrap="square" rtlCol="0">
            <a:spAutoFit/>
          </a:bodyPr>
          <a:lstStyle/>
          <a:p>
            <a:r>
              <a:rPr lang="en-AU" dirty="0"/>
              <a:t>1.6L</a:t>
            </a:r>
          </a:p>
          <a:p>
            <a:r>
              <a:rPr lang="en-AU" dirty="0"/>
              <a:t>0.8L</a:t>
            </a:r>
          </a:p>
          <a:p>
            <a:r>
              <a:rPr lang="en-AU" dirty="0"/>
              <a:t>0.8L</a:t>
            </a:r>
          </a:p>
          <a:p>
            <a:r>
              <a:rPr lang="en-AU" dirty="0"/>
              <a:t>1.5L</a:t>
            </a:r>
            <a:endParaRPr lang="en-GB" dirty="0"/>
          </a:p>
        </p:txBody>
      </p:sp>
      <p:sp>
        <p:nvSpPr>
          <p:cNvPr id="24" name="TextBox 23">
            <a:extLst>
              <a:ext uri="{FF2B5EF4-FFF2-40B4-BE49-F238E27FC236}">
                <a16:creationId xmlns:a16="http://schemas.microsoft.com/office/drawing/2014/main" id="{0760B8DD-571A-4AEF-B997-69B9738DA8CC}"/>
              </a:ext>
            </a:extLst>
          </p:cNvPr>
          <p:cNvSpPr txBox="1"/>
          <p:nvPr/>
        </p:nvSpPr>
        <p:spPr>
          <a:xfrm>
            <a:off x="9541545" y="5392060"/>
            <a:ext cx="741822" cy="1200329"/>
          </a:xfrm>
          <a:prstGeom prst="rect">
            <a:avLst/>
          </a:prstGeom>
          <a:noFill/>
        </p:spPr>
        <p:txBody>
          <a:bodyPr wrap="square" rtlCol="0">
            <a:spAutoFit/>
          </a:bodyPr>
          <a:lstStyle/>
          <a:p>
            <a:r>
              <a:rPr lang="en-AU" dirty="0"/>
              <a:t>1.6L</a:t>
            </a:r>
          </a:p>
          <a:p>
            <a:r>
              <a:rPr lang="en-AU" dirty="0"/>
              <a:t>0.8L</a:t>
            </a:r>
          </a:p>
          <a:p>
            <a:r>
              <a:rPr lang="en-AU" dirty="0"/>
              <a:t>0.8L</a:t>
            </a:r>
          </a:p>
          <a:p>
            <a:r>
              <a:rPr lang="en-AU" dirty="0"/>
              <a:t>1.5L</a:t>
            </a:r>
            <a:endParaRPr lang="en-GB" dirty="0"/>
          </a:p>
        </p:txBody>
      </p:sp>
      <p:sp>
        <p:nvSpPr>
          <p:cNvPr id="25" name="Title 18">
            <a:extLst>
              <a:ext uri="{FF2B5EF4-FFF2-40B4-BE49-F238E27FC236}">
                <a16:creationId xmlns:a16="http://schemas.microsoft.com/office/drawing/2014/main" id="{096F60F1-700B-4049-BC91-BDEEA08CCFBE}"/>
              </a:ext>
            </a:extLst>
          </p:cNvPr>
          <p:cNvSpPr>
            <a:spLocks noGrp="1"/>
          </p:cNvSpPr>
          <p:nvPr>
            <p:ph type="title"/>
          </p:nvPr>
        </p:nvSpPr>
        <p:spPr>
          <a:xfrm>
            <a:off x="838200" y="365125"/>
            <a:ext cx="10515600" cy="1325563"/>
          </a:xfrm>
        </p:spPr>
        <p:txBody>
          <a:bodyPr/>
          <a:lstStyle/>
          <a:p>
            <a:pPr algn="ctr"/>
            <a:r>
              <a:rPr lang="en-AU" dirty="0"/>
              <a:t>Imputation: mean</a:t>
            </a:r>
            <a:endParaRPr lang="en-GB" dirty="0"/>
          </a:p>
        </p:txBody>
      </p:sp>
    </p:spTree>
    <p:extLst>
      <p:ext uri="{BB962C8B-B14F-4D97-AF65-F5344CB8AC3E}">
        <p14:creationId xmlns:p14="http://schemas.microsoft.com/office/powerpoint/2010/main" val="2040856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rrow: Right 14">
            <a:extLst>
              <a:ext uri="{FF2B5EF4-FFF2-40B4-BE49-F238E27FC236}">
                <a16:creationId xmlns:a16="http://schemas.microsoft.com/office/drawing/2014/main" id="{88942BC9-008B-49E9-9C74-7C50ECEEB31D}"/>
              </a:ext>
            </a:extLst>
          </p:cNvPr>
          <p:cNvSpPr/>
          <p:nvPr/>
        </p:nvSpPr>
        <p:spPr>
          <a:xfrm>
            <a:off x="1280091" y="3373348"/>
            <a:ext cx="9649166" cy="759376"/>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6CD530D9-F724-43B5-8E96-12582AAADDEE}"/>
              </a:ext>
            </a:extLst>
          </p:cNvPr>
          <p:cNvPicPr>
            <a:picLocks noChangeAspect="1"/>
          </p:cNvPicPr>
          <p:nvPr/>
        </p:nvPicPr>
        <p:blipFill>
          <a:blip r:embed="rId3"/>
          <a:stretch>
            <a:fillRect/>
          </a:stretch>
        </p:blipFill>
        <p:spPr>
          <a:xfrm>
            <a:off x="838200" y="1862138"/>
            <a:ext cx="2790825" cy="1638300"/>
          </a:xfrm>
          <a:prstGeom prst="rect">
            <a:avLst/>
          </a:prstGeom>
        </p:spPr>
      </p:pic>
      <p:sp>
        <p:nvSpPr>
          <p:cNvPr id="6" name="TextBox 5">
            <a:extLst>
              <a:ext uri="{FF2B5EF4-FFF2-40B4-BE49-F238E27FC236}">
                <a16:creationId xmlns:a16="http://schemas.microsoft.com/office/drawing/2014/main" id="{47B3FDC5-F352-4279-8877-24B54F60266B}"/>
              </a:ext>
            </a:extLst>
          </p:cNvPr>
          <p:cNvSpPr txBox="1"/>
          <p:nvPr/>
        </p:nvSpPr>
        <p:spPr>
          <a:xfrm>
            <a:off x="3978148" y="3560020"/>
            <a:ext cx="607859" cy="369332"/>
          </a:xfrm>
          <a:prstGeom prst="rect">
            <a:avLst/>
          </a:prstGeom>
          <a:noFill/>
        </p:spPr>
        <p:txBody>
          <a:bodyPr wrap="none" rtlCol="0">
            <a:spAutoFit/>
          </a:bodyPr>
          <a:lstStyle/>
          <a:p>
            <a:r>
              <a:rPr lang="en-AU" dirty="0"/>
              <a:t>6pm</a:t>
            </a:r>
            <a:endParaRPr lang="en-GB" dirty="0"/>
          </a:p>
        </p:txBody>
      </p:sp>
      <p:sp>
        <p:nvSpPr>
          <p:cNvPr id="7" name="TextBox 6">
            <a:extLst>
              <a:ext uri="{FF2B5EF4-FFF2-40B4-BE49-F238E27FC236}">
                <a16:creationId xmlns:a16="http://schemas.microsoft.com/office/drawing/2014/main" id="{9D20EF2D-7747-4891-AA75-4E4D28DEA6B0}"/>
              </a:ext>
            </a:extLst>
          </p:cNvPr>
          <p:cNvSpPr txBox="1"/>
          <p:nvPr/>
        </p:nvSpPr>
        <p:spPr>
          <a:xfrm>
            <a:off x="5792070" y="3560020"/>
            <a:ext cx="607859" cy="369332"/>
          </a:xfrm>
          <a:prstGeom prst="rect">
            <a:avLst/>
          </a:prstGeom>
          <a:noFill/>
        </p:spPr>
        <p:txBody>
          <a:bodyPr wrap="none" rtlCol="0">
            <a:spAutoFit/>
          </a:bodyPr>
          <a:lstStyle/>
          <a:p>
            <a:r>
              <a:rPr lang="en-AU" dirty="0"/>
              <a:t>8pm</a:t>
            </a:r>
            <a:endParaRPr lang="en-GB" dirty="0"/>
          </a:p>
        </p:txBody>
      </p:sp>
      <p:sp>
        <p:nvSpPr>
          <p:cNvPr id="8" name="TextBox 7">
            <a:extLst>
              <a:ext uri="{FF2B5EF4-FFF2-40B4-BE49-F238E27FC236}">
                <a16:creationId xmlns:a16="http://schemas.microsoft.com/office/drawing/2014/main" id="{81A79F32-9962-41A4-8636-1272461B75DB}"/>
              </a:ext>
            </a:extLst>
          </p:cNvPr>
          <p:cNvSpPr txBox="1"/>
          <p:nvPr/>
        </p:nvSpPr>
        <p:spPr>
          <a:xfrm>
            <a:off x="2054188" y="3560020"/>
            <a:ext cx="607859" cy="369332"/>
          </a:xfrm>
          <a:prstGeom prst="rect">
            <a:avLst/>
          </a:prstGeom>
          <a:noFill/>
        </p:spPr>
        <p:txBody>
          <a:bodyPr wrap="none" rtlCol="0">
            <a:spAutoFit/>
          </a:bodyPr>
          <a:lstStyle/>
          <a:p>
            <a:r>
              <a:rPr lang="en-AU" dirty="0"/>
              <a:t>4pm</a:t>
            </a:r>
            <a:endParaRPr lang="en-GB" dirty="0"/>
          </a:p>
        </p:txBody>
      </p:sp>
      <p:sp>
        <p:nvSpPr>
          <p:cNvPr id="9" name="TextBox 8">
            <a:extLst>
              <a:ext uri="{FF2B5EF4-FFF2-40B4-BE49-F238E27FC236}">
                <a16:creationId xmlns:a16="http://schemas.microsoft.com/office/drawing/2014/main" id="{213EC332-090E-4353-9909-90FACBD999B8}"/>
              </a:ext>
            </a:extLst>
          </p:cNvPr>
          <p:cNvSpPr txBox="1"/>
          <p:nvPr/>
        </p:nvSpPr>
        <p:spPr>
          <a:xfrm>
            <a:off x="2233612" y="4659086"/>
            <a:ext cx="399468" cy="369332"/>
          </a:xfrm>
          <a:prstGeom prst="rect">
            <a:avLst/>
          </a:prstGeom>
          <a:noFill/>
        </p:spPr>
        <p:txBody>
          <a:bodyPr wrap="none" rtlCol="0">
            <a:spAutoFit/>
          </a:bodyPr>
          <a:lstStyle/>
          <a:p>
            <a:r>
              <a:rPr lang="en-AU" dirty="0"/>
              <a:t>2L</a:t>
            </a:r>
            <a:endParaRPr lang="en-GB" dirty="0"/>
          </a:p>
        </p:txBody>
      </p:sp>
      <p:sp>
        <p:nvSpPr>
          <p:cNvPr id="10" name="TextBox 9">
            <a:extLst>
              <a:ext uri="{FF2B5EF4-FFF2-40B4-BE49-F238E27FC236}">
                <a16:creationId xmlns:a16="http://schemas.microsoft.com/office/drawing/2014/main" id="{6CDD23CB-A30E-4F16-8010-F72E65875067}"/>
              </a:ext>
            </a:extLst>
          </p:cNvPr>
          <p:cNvSpPr txBox="1"/>
          <p:nvPr/>
        </p:nvSpPr>
        <p:spPr>
          <a:xfrm>
            <a:off x="478971" y="3744686"/>
            <a:ext cx="649537" cy="369332"/>
          </a:xfrm>
          <a:prstGeom prst="rect">
            <a:avLst/>
          </a:prstGeom>
          <a:noFill/>
        </p:spPr>
        <p:txBody>
          <a:bodyPr wrap="none" rtlCol="0">
            <a:spAutoFit/>
          </a:bodyPr>
          <a:lstStyle/>
          <a:p>
            <a:r>
              <a:rPr lang="en-AU" dirty="0"/>
              <a:t>Time</a:t>
            </a:r>
            <a:endParaRPr lang="en-GB" dirty="0"/>
          </a:p>
        </p:txBody>
      </p:sp>
      <p:sp>
        <p:nvSpPr>
          <p:cNvPr id="11" name="TextBox 10">
            <a:extLst>
              <a:ext uri="{FF2B5EF4-FFF2-40B4-BE49-F238E27FC236}">
                <a16:creationId xmlns:a16="http://schemas.microsoft.com/office/drawing/2014/main" id="{7B98AFC7-27AE-4660-9C4A-029A3419DE81}"/>
              </a:ext>
            </a:extLst>
          </p:cNvPr>
          <p:cNvSpPr txBox="1"/>
          <p:nvPr/>
        </p:nvSpPr>
        <p:spPr>
          <a:xfrm>
            <a:off x="478971" y="4520586"/>
            <a:ext cx="1602241" cy="646331"/>
          </a:xfrm>
          <a:prstGeom prst="rect">
            <a:avLst/>
          </a:prstGeom>
          <a:noFill/>
        </p:spPr>
        <p:txBody>
          <a:bodyPr wrap="square" rtlCol="0">
            <a:spAutoFit/>
          </a:bodyPr>
          <a:lstStyle/>
          <a:p>
            <a:r>
              <a:rPr lang="en-AU" dirty="0"/>
              <a:t>Amount in water bowl</a:t>
            </a:r>
            <a:endParaRPr lang="en-GB" dirty="0"/>
          </a:p>
        </p:txBody>
      </p:sp>
      <p:sp>
        <p:nvSpPr>
          <p:cNvPr id="12" name="TextBox 11">
            <a:extLst>
              <a:ext uri="{FF2B5EF4-FFF2-40B4-BE49-F238E27FC236}">
                <a16:creationId xmlns:a16="http://schemas.microsoft.com/office/drawing/2014/main" id="{3E2CD29D-AD59-4ABA-AA78-B738ADD2ABA4}"/>
              </a:ext>
            </a:extLst>
          </p:cNvPr>
          <p:cNvSpPr txBox="1"/>
          <p:nvPr/>
        </p:nvSpPr>
        <p:spPr>
          <a:xfrm>
            <a:off x="6000461" y="4659086"/>
            <a:ext cx="574196" cy="369332"/>
          </a:xfrm>
          <a:prstGeom prst="rect">
            <a:avLst/>
          </a:prstGeom>
          <a:noFill/>
        </p:spPr>
        <p:txBody>
          <a:bodyPr wrap="none" rtlCol="0">
            <a:spAutoFit/>
          </a:bodyPr>
          <a:lstStyle/>
          <a:p>
            <a:r>
              <a:rPr lang="en-AU" dirty="0"/>
              <a:t>0.5L</a:t>
            </a:r>
            <a:endParaRPr lang="en-GB" dirty="0"/>
          </a:p>
        </p:txBody>
      </p:sp>
      <p:sp>
        <p:nvSpPr>
          <p:cNvPr id="13" name="TextBox 12">
            <a:extLst>
              <a:ext uri="{FF2B5EF4-FFF2-40B4-BE49-F238E27FC236}">
                <a16:creationId xmlns:a16="http://schemas.microsoft.com/office/drawing/2014/main" id="{CC658B24-7A08-4099-B303-9C76713C0C89}"/>
              </a:ext>
            </a:extLst>
          </p:cNvPr>
          <p:cNvSpPr txBox="1"/>
          <p:nvPr/>
        </p:nvSpPr>
        <p:spPr>
          <a:xfrm>
            <a:off x="7605992" y="3576544"/>
            <a:ext cx="724878" cy="369332"/>
          </a:xfrm>
          <a:prstGeom prst="rect">
            <a:avLst/>
          </a:prstGeom>
          <a:noFill/>
        </p:spPr>
        <p:txBody>
          <a:bodyPr wrap="none" rtlCol="0">
            <a:spAutoFit/>
          </a:bodyPr>
          <a:lstStyle/>
          <a:p>
            <a:r>
              <a:rPr lang="en-AU" dirty="0"/>
              <a:t>10pm</a:t>
            </a:r>
            <a:endParaRPr lang="en-GB" dirty="0"/>
          </a:p>
        </p:txBody>
      </p:sp>
      <p:sp>
        <p:nvSpPr>
          <p:cNvPr id="14" name="TextBox 13">
            <a:extLst>
              <a:ext uri="{FF2B5EF4-FFF2-40B4-BE49-F238E27FC236}">
                <a16:creationId xmlns:a16="http://schemas.microsoft.com/office/drawing/2014/main" id="{0B845B5A-A07F-4771-A498-624C4739261D}"/>
              </a:ext>
            </a:extLst>
          </p:cNvPr>
          <p:cNvSpPr txBox="1"/>
          <p:nvPr/>
        </p:nvSpPr>
        <p:spPr>
          <a:xfrm>
            <a:off x="9412934" y="3564970"/>
            <a:ext cx="713657" cy="369332"/>
          </a:xfrm>
          <a:prstGeom prst="rect">
            <a:avLst/>
          </a:prstGeom>
          <a:noFill/>
        </p:spPr>
        <p:txBody>
          <a:bodyPr wrap="none" rtlCol="0">
            <a:spAutoFit/>
          </a:bodyPr>
          <a:lstStyle/>
          <a:p>
            <a:r>
              <a:rPr lang="en-AU" dirty="0"/>
              <a:t>12am</a:t>
            </a:r>
            <a:endParaRPr lang="en-GB" dirty="0"/>
          </a:p>
        </p:txBody>
      </p:sp>
      <p:sp>
        <p:nvSpPr>
          <p:cNvPr id="16" name="Rectangle 15">
            <a:extLst>
              <a:ext uri="{FF2B5EF4-FFF2-40B4-BE49-F238E27FC236}">
                <a16:creationId xmlns:a16="http://schemas.microsoft.com/office/drawing/2014/main" id="{5DA16A06-D327-4C25-90D7-7A2BDE26D8D9}"/>
              </a:ext>
            </a:extLst>
          </p:cNvPr>
          <p:cNvSpPr/>
          <p:nvPr/>
        </p:nvSpPr>
        <p:spPr>
          <a:xfrm>
            <a:off x="3978148" y="4659086"/>
            <a:ext cx="753509" cy="3693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1.6L</a:t>
            </a:r>
            <a:endParaRPr lang="en-GB" dirty="0">
              <a:solidFill>
                <a:schemeClr val="tx1"/>
              </a:solidFill>
            </a:endParaRPr>
          </a:p>
        </p:txBody>
      </p:sp>
      <p:sp>
        <p:nvSpPr>
          <p:cNvPr id="17" name="Rectangle 16">
            <a:extLst>
              <a:ext uri="{FF2B5EF4-FFF2-40B4-BE49-F238E27FC236}">
                <a16:creationId xmlns:a16="http://schemas.microsoft.com/office/drawing/2014/main" id="{4BCE14E5-EF61-495D-981C-A0E1F2AC2C8C}"/>
              </a:ext>
            </a:extLst>
          </p:cNvPr>
          <p:cNvSpPr/>
          <p:nvPr/>
        </p:nvSpPr>
        <p:spPr>
          <a:xfrm>
            <a:off x="7605992" y="4659086"/>
            <a:ext cx="753509" cy="3693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1.2L</a:t>
            </a:r>
            <a:endParaRPr lang="en-GB" dirty="0">
              <a:solidFill>
                <a:schemeClr val="tx1"/>
              </a:solidFill>
            </a:endParaRPr>
          </a:p>
        </p:txBody>
      </p:sp>
      <p:sp>
        <p:nvSpPr>
          <p:cNvPr id="18" name="Rectangle 17">
            <a:extLst>
              <a:ext uri="{FF2B5EF4-FFF2-40B4-BE49-F238E27FC236}">
                <a16:creationId xmlns:a16="http://schemas.microsoft.com/office/drawing/2014/main" id="{0A4A62D5-9364-4B5D-A032-35F02E51DD10}"/>
              </a:ext>
            </a:extLst>
          </p:cNvPr>
          <p:cNvSpPr/>
          <p:nvPr/>
        </p:nvSpPr>
        <p:spPr>
          <a:xfrm>
            <a:off x="9383906" y="4659085"/>
            <a:ext cx="753509" cy="3693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1.2L</a:t>
            </a:r>
            <a:endParaRPr lang="en-GB" dirty="0">
              <a:solidFill>
                <a:schemeClr val="tx1"/>
              </a:solidFill>
            </a:endParaRPr>
          </a:p>
        </p:txBody>
      </p:sp>
      <p:sp>
        <p:nvSpPr>
          <p:cNvPr id="19" name="TextBox 18">
            <a:extLst>
              <a:ext uri="{FF2B5EF4-FFF2-40B4-BE49-F238E27FC236}">
                <a16:creationId xmlns:a16="http://schemas.microsoft.com/office/drawing/2014/main" id="{5C1E1BAF-7DCF-4DBC-A613-985DA0D830A3}"/>
              </a:ext>
            </a:extLst>
          </p:cNvPr>
          <p:cNvSpPr txBox="1"/>
          <p:nvPr/>
        </p:nvSpPr>
        <p:spPr>
          <a:xfrm>
            <a:off x="486231" y="5340641"/>
            <a:ext cx="1602241" cy="1477328"/>
          </a:xfrm>
          <a:prstGeom prst="rect">
            <a:avLst/>
          </a:prstGeom>
          <a:noFill/>
        </p:spPr>
        <p:txBody>
          <a:bodyPr wrap="square" rtlCol="0">
            <a:spAutoFit/>
          </a:bodyPr>
          <a:lstStyle/>
          <a:p>
            <a:r>
              <a:rPr lang="en-AU" dirty="0"/>
              <a:t>Amount in water bowl: other dogs staying overnight</a:t>
            </a:r>
            <a:endParaRPr lang="en-GB" dirty="0"/>
          </a:p>
        </p:txBody>
      </p:sp>
      <p:sp>
        <p:nvSpPr>
          <p:cNvPr id="20" name="TextBox 19">
            <a:extLst>
              <a:ext uri="{FF2B5EF4-FFF2-40B4-BE49-F238E27FC236}">
                <a16:creationId xmlns:a16="http://schemas.microsoft.com/office/drawing/2014/main" id="{EDBE8336-E1FB-42E7-966B-5F5C447461C7}"/>
              </a:ext>
            </a:extLst>
          </p:cNvPr>
          <p:cNvSpPr txBox="1"/>
          <p:nvPr/>
        </p:nvSpPr>
        <p:spPr>
          <a:xfrm>
            <a:off x="2269900" y="5392056"/>
            <a:ext cx="574196" cy="1200329"/>
          </a:xfrm>
          <a:prstGeom prst="rect">
            <a:avLst/>
          </a:prstGeom>
          <a:noFill/>
        </p:spPr>
        <p:txBody>
          <a:bodyPr wrap="none" rtlCol="0">
            <a:spAutoFit/>
          </a:bodyPr>
          <a:lstStyle/>
          <a:p>
            <a:r>
              <a:rPr lang="en-AU" dirty="0"/>
              <a:t>2.0L</a:t>
            </a:r>
          </a:p>
          <a:p>
            <a:r>
              <a:rPr lang="en-AU" dirty="0"/>
              <a:t>1.5L</a:t>
            </a:r>
          </a:p>
          <a:p>
            <a:r>
              <a:rPr lang="en-AU" dirty="0"/>
              <a:t>1.5L</a:t>
            </a:r>
          </a:p>
          <a:p>
            <a:r>
              <a:rPr lang="en-AU" dirty="0"/>
              <a:t>2.0L</a:t>
            </a:r>
            <a:endParaRPr lang="en-GB" dirty="0"/>
          </a:p>
        </p:txBody>
      </p:sp>
      <p:sp>
        <p:nvSpPr>
          <p:cNvPr id="21" name="TextBox 20">
            <a:extLst>
              <a:ext uri="{FF2B5EF4-FFF2-40B4-BE49-F238E27FC236}">
                <a16:creationId xmlns:a16="http://schemas.microsoft.com/office/drawing/2014/main" id="{86F59F74-7F0E-43CF-A86B-2B56000086F2}"/>
              </a:ext>
            </a:extLst>
          </p:cNvPr>
          <p:cNvSpPr txBox="1"/>
          <p:nvPr/>
        </p:nvSpPr>
        <p:spPr>
          <a:xfrm>
            <a:off x="4076926" y="5399314"/>
            <a:ext cx="574196" cy="1200329"/>
          </a:xfrm>
          <a:prstGeom prst="rect">
            <a:avLst/>
          </a:prstGeom>
          <a:noFill/>
        </p:spPr>
        <p:txBody>
          <a:bodyPr wrap="none" rtlCol="0">
            <a:spAutoFit/>
          </a:bodyPr>
          <a:lstStyle/>
          <a:p>
            <a:r>
              <a:rPr lang="en-AU" dirty="0"/>
              <a:t>1.8L</a:t>
            </a:r>
          </a:p>
          <a:p>
            <a:r>
              <a:rPr lang="en-AU" dirty="0"/>
              <a:t>1.5L</a:t>
            </a:r>
          </a:p>
          <a:p>
            <a:r>
              <a:rPr lang="en-AU" dirty="0"/>
              <a:t>1.0L</a:t>
            </a:r>
          </a:p>
          <a:p>
            <a:r>
              <a:rPr lang="en-AU" dirty="0"/>
              <a:t>2.0L</a:t>
            </a:r>
            <a:endParaRPr lang="en-GB" dirty="0"/>
          </a:p>
        </p:txBody>
      </p:sp>
      <p:sp>
        <p:nvSpPr>
          <p:cNvPr id="22" name="TextBox 21">
            <a:extLst>
              <a:ext uri="{FF2B5EF4-FFF2-40B4-BE49-F238E27FC236}">
                <a16:creationId xmlns:a16="http://schemas.microsoft.com/office/drawing/2014/main" id="{A15E82F3-62F0-4C81-9041-015933CB55EB}"/>
              </a:ext>
            </a:extLst>
          </p:cNvPr>
          <p:cNvSpPr txBox="1"/>
          <p:nvPr/>
        </p:nvSpPr>
        <p:spPr>
          <a:xfrm>
            <a:off x="6029092" y="5392060"/>
            <a:ext cx="574196" cy="1200329"/>
          </a:xfrm>
          <a:prstGeom prst="rect">
            <a:avLst/>
          </a:prstGeom>
          <a:noFill/>
        </p:spPr>
        <p:txBody>
          <a:bodyPr wrap="none" rtlCol="0">
            <a:spAutoFit/>
          </a:bodyPr>
          <a:lstStyle/>
          <a:p>
            <a:r>
              <a:rPr lang="en-AU" dirty="0"/>
              <a:t>1.6L</a:t>
            </a:r>
          </a:p>
          <a:p>
            <a:r>
              <a:rPr lang="en-AU" dirty="0"/>
              <a:t>1.0L</a:t>
            </a:r>
          </a:p>
          <a:p>
            <a:r>
              <a:rPr lang="en-AU" dirty="0"/>
              <a:t>0.8L</a:t>
            </a:r>
          </a:p>
          <a:p>
            <a:r>
              <a:rPr lang="en-AU" dirty="0"/>
              <a:t>1.5L</a:t>
            </a:r>
            <a:endParaRPr lang="en-GB" dirty="0"/>
          </a:p>
        </p:txBody>
      </p:sp>
      <p:sp>
        <p:nvSpPr>
          <p:cNvPr id="23" name="TextBox 22">
            <a:extLst>
              <a:ext uri="{FF2B5EF4-FFF2-40B4-BE49-F238E27FC236}">
                <a16:creationId xmlns:a16="http://schemas.microsoft.com/office/drawing/2014/main" id="{7573C939-1BB2-439C-8EF6-FD7AE027727F}"/>
              </a:ext>
            </a:extLst>
          </p:cNvPr>
          <p:cNvSpPr txBox="1"/>
          <p:nvPr/>
        </p:nvSpPr>
        <p:spPr>
          <a:xfrm>
            <a:off x="7749030" y="5399314"/>
            <a:ext cx="741822" cy="1200329"/>
          </a:xfrm>
          <a:prstGeom prst="rect">
            <a:avLst/>
          </a:prstGeom>
          <a:noFill/>
        </p:spPr>
        <p:txBody>
          <a:bodyPr wrap="square" rtlCol="0">
            <a:spAutoFit/>
          </a:bodyPr>
          <a:lstStyle/>
          <a:p>
            <a:r>
              <a:rPr lang="en-AU" dirty="0"/>
              <a:t>1.6L</a:t>
            </a:r>
          </a:p>
          <a:p>
            <a:r>
              <a:rPr lang="en-AU" dirty="0"/>
              <a:t>0.8L</a:t>
            </a:r>
          </a:p>
          <a:p>
            <a:r>
              <a:rPr lang="en-AU" dirty="0"/>
              <a:t>0.8L</a:t>
            </a:r>
          </a:p>
          <a:p>
            <a:r>
              <a:rPr lang="en-AU" dirty="0"/>
              <a:t>1.5L</a:t>
            </a:r>
            <a:endParaRPr lang="en-GB" dirty="0"/>
          </a:p>
        </p:txBody>
      </p:sp>
      <p:sp>
        <p:nvSpPr>
          <p:cNvPr id="24" name="TextBox 23">
            <a:extLst>
              <a:ext uri="{FF2B5EF4-FFF2-40B4-BE49-F238E27FC236}">
                <a16:creationId xmlns:a16="http://schemas.microsoft.com/office/drawing/2014/main" id="{0760B8DD-571A-4AEF-B997-69B9738DA8CC}"/>
              </a:ext>
            </a:extLst>
          </p:cNvPr>
          <p:cNvSpPr txBox="1"/>
          <p:nvPr/>
        </p:nvSpPr>
        <p:spPr>
          <a:xfrm>
            <a:off x="9541545" y="5392060"/>
            <a:ext cx="741822" cy="1200329"/>
          </a:xfrm>
          <a:prstGeom prst="rect">
            <a:avLst/>
          </a:prstGeom>
          <a:noFill/>
        </p:spPr>
        <p:txBody>
          <a:bodyPr wrap="square" rtlCol="0">
            <a:spAutoFit/>
          </a:bodyPr>
          <a:lstStyle/>
          <a:p>
            <a:r>
              <a:rPr lang="en-AU" dirty="0"/>
              <a:t>1.6L</a:t>
            </a:r>
          </a:p>
          <a:p>
            <a:r>
              <a:rPr lang="en-AU" dirty="0"/>
              <a:t>0.8L</a:t>
            </a:r>
          </a:p>
          <a:p>
            <a:r>
              <a:rPr lang="en-AU" dirty="0"/>
              <a:t>0.8L</a:t>
            </a:r>
          </a:p>
          <a:p>
            <a:r>
              <a:rPr lang="en-AU" dirty="0"/>
              <a:t>1.5L</a:t>
            </a:r>
            <a:endParaRPr lang="en-GB" dirty="0"/>
          </a:p>
        </p:txBody>
      </p:sp>
      <p:sp>
        <p:nvSpPr>
          <p:cNvPr id="25" name="Title 18">
            <a:extLst>
              <a:ext uri="{FF2B5EF4-FFF2-40B4-BE49-F238E27FC236}">
                <a16:creationId xmlns:a16="http://schemas.microsoft.com/office/drawing/2014/main" id="{EC126CFF-808E-4750-B827-D16882EA521E}"/>
              </a:ext>
            </a:extLst>
          </p:cNvPr>
          <p:cNvSpPr>
            <a:spLocks noGrp="1"/>
          </p:cNvSpPr>
          <p:nvPr>
            <p:ph type="title"/>
          </p:nvPr>
        </p:nvSpPr>
        <p:spPr>
          <a:xfrm>
            <a:off x="838200" y="365125"/>
            <a:ext cx="10515600" cy="1325563"/>
          </a:xfrm>
        </p:spPr>
        <p:txBody>
          <a:bodyPr/>
          <a:lstStyle/>
          <a:p>
            <a:pPr algn="ctr"/>
            <a:r>
              <a:rPr lang="en-AU" dirty="0"/>
              <a:t>Imputation: mean</a:t>
            </a:r>
            <a:endParaRPr lang="en-GB" dirty="0"/>
          </a:p>
        </p:txBody>
      </p:sp>
    </p:spTree>
    <p:extLst>
      <p:ext uri="{BB962C8B-B14F-4D97-AF65-F5344CB8AC3E}">
        <p14:creationId xmlns:p14="http://schemas.microsoft.com/office/powerpoint/2010/main" val="1340626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rrow: Right 14">
            <a:extLst>
              <a:ext uri="{FF2B5EF4-FFF2-40B4-BE49-F238E27FC236}">
                <a16:creationId xmlns:a16="http://schemas.microsoft.com/office/drawing/2014/main" id="{88942BC9-008B-49E9-9C74-7C50ECEEB31D}"/>
              </a:ext>
            </a:extLst>
          </p:cNvPr>
          <p:cNvSpPr/>
          <p:nvPr/>
        </p:nvSpPr>
        <p:spPr>
          <a:xfrm>
            <a:off x="1280091" y="3373348"/>
            <a:ext cx="9649166" cy="759376"/>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6CD530D9-F724-43B5-8E96-12582AAADDEE}"/>
              </a:ext>
            </a:extLst>
          </p:cNvPr>
          <p:cNvPicPr>
            <a:picLocks noChangeAspect="1"/>
          </p:cNvPicPr>
          <p:nvPr/>
        </p:nvPicPr>
        <p:blipFill>
          <a:blip r:embed="rId3"/>
          <a:stretch>
            <a:fillRect/>
          </a:stretch>
        </p:blipFill>
        <p:spPr>
          <a:xfrm>
            <a:off x="838200" y="1862138"/>
            <a:ext cx="2790825" cy="1638300"/>
          </a:xfrm>
          <a:prstGeom prst="rect">
            <a:avLst/>
          </a:prstGeom>
        </p:spPr>
      </p:pic>
      <p:sp>
        <p:nvSpPr>
          <p:cNvPr id="6" name="TextBox 5">
            <a:extLst>
              <a:ext uri="{FF2B5EF4-FFF2-40B4-BE49-F238E27FC236}">
                <a16:creationId xmlns:a16="http://schemas.microsoft.com/office/drawing/2014/main" id="{47B3FDC5-F352-4279-8877-24B54F60266B}"/>
              </a:ext>
            </a:extLst>
          </p:cNvPr>
          <p:cNvSpPr txBox="1"/>
          <p:nvPr/>
        </p:nvSpPr>
        <p:spPr>
          <a:xfrm>
            <a:off x="3978148" y="3560020"/>
            <a:ext cx="607859" cy="369332"/>
          </a:xfrm>
          <a:prstGeom prst="rect">
            <a:avLst/>
          </a:prstGeom>
          <a:noFill/>
        </p:spPr>
        <p:txBody>
          <a:bodyPr wrap="none" rtlCol="0">
            <a:spAutoFit/>
          </a:bodyPr>
          <a:lstStyle/>
          <a:p>
            <a:r>
              <a:rPr lang="en-AU" dirty="0"/>
              <a:t>6pm</a:t>
            </a:r>
            <a:endParaRPr lang="en-GB" dirty="0"/>
          </a:p>
        </p:txBody>
      </p:sp>
      <p:sp>
        <p:nvSpPr>
          <p:cNvPr id="7" name="TextBox 6">
            <a:extLst>
              <a:ext uri="{FF2B5EF4-FFF2-40B4-BE49-F238E27FC236}">
                <a16:creationId xmlns:a16="http://schemas.microsoft.com/office/drawing/2014/main" id="{9D20EF2D-7747-4891-AA75-4E4D28DEA6B0}"/>
              </a:ext>
            </a:extLst>
          </p:cNvPr>
          <p:cNvSpPr txBox="1"/>
          <p:nvPr/>
        </p:nvSpPr>
        <p:spPr>
          <a:xfrm>
            <a:off x="5792070" y="3560020"/>
            <a:ext cx="607859" cy="369332"/>
          </a:xfrm>
          <a:prstGeom prst="rect">
            <a:avLst/>
          </a:prstGeom>
          <a:noFill/>
        </p:spPr>
        <p:txBody>
          <a:bodyPr wrap="none" rtlCol="0">
            <a:spAutoFit/>
          </a:bodyPr>
          <a:lstStyle/>
          <a:p>
            <a:r>
              <a:rPr lang="en-AU" dirty="0"/>
              <a:t>8pm</a:t>
            </a:r>
            <a:endParaRPr lang="en-GB" dirty="0"/>
          </a:p>
        </p:txBody>
      </p:sp>
      <p:sp>
        <p:nvSpPr>
          <p:cNvPr id="8" name="TextBox 7">
            <a:extLst>
              <a:ext uri="{FF2B5EF4-FFF2-40B4-BE49-F238E27FC236}">
                <a16:creationId xmlns:a16="http://schemas.microsoft.com/office/drawing/2014/main" id="{81A79F32-9962-41A4-8636-1272461B75DB}"/>
              </a:ext>
            </a:extLst>
          </p:cNvPr>
          <p:cNvSpPr txBox="1"/>
          <p:nvPr/>
        </p:nvSpPr>
        <p:spPr>
          <a:xfrm>
            <a:off x="2054188" y="3560020"/>
            <a:ext cx="607859" cy="369332"/>
          </a:xfrm>
          <a:prstGeom prst="rect">
            <a:avLst/>
          </a:prstGeom>
          <a:noFill/>
        </p:spPr>
        <p:txBody>
          <a:bodyPr wrap="none" rtlCol="0">
            <a:spAutoFit/>
          </a:bodyPr>
          <a:lstStyle/>
          <a:p>
            <a:r>
              <a:rPr lang="en-AU" dirty="0"/>
              <a:t>4pm</a:t>
            </a:r>
            <a:endParaRPr lang="en-GB" dirty="0"/>
          </a:p>
        </p:txBody>
      </p:sp>
      <p:sp>
        <p:nvSpPr>
          <p:cNvPr id="9" name="TextBox 8">
            <a:extLst>
              <a:ext uri="{FF2B5EF4-FFF2-40B4-BE49-F238E27FC236}">
                <a16:creationId xmlns:a16="http://schemas.microsoft.com/office/drawing/2014/main" id="{213EC332-090E-4353-9909-90FACBD999B8}"/>
              </a:ext>
            </a:extLst>
          </p:cNvPr>
          <p:cNvSpPr txBox="1"/>
          <p:nvPr/>
        </p:nvSpPr>
        <p:spPr>
          <a:xfrm>
            <a:off x="2233612" y="4659086"/>
            <a:ext cx="399468" cy="369332"/>
          </a:xfrm>
          <a:prstGeom prst="rect">
            <a:avLst/>
          </a:prstGeom>
          <a:noFill/>
        </p:spPr>
        <p:txBody>
          <a:bodyPr wrap="none" rtlCol="0">
            <a:spAutoFit/>
          </a:bodyPr>
          <a:lstStyle/>
          <a:p>
            <a:r>
              <a:rPr lang="en-AU" dirty="0"/>
              <a:t>2L</a:t>
            </a:r>
            <a:endParaRPr lang="en-GB" dirty="0"/>
          </a:p>
        </p:txBody>
      </p:sp>
      <p:sp>
        <p:nvSpPr>
          <p:cNvPr id="10" name="TextBox 9">
            <a:extLst>
              <a:ext uri="{FF2B5EF4-FFF2-40B4-BE49-F238E27FC236}">
                <a16:creationId xmlns:a16="http://schemas.microsoft.com/office/drawing/2014/main" id="{6CDD23CB-A30E-4F16-8010-F72E65875067}"/>
              </a:ext>
            </a:extLst>
          </p:cNvPr>
          <p:cNvSpPr txBox="1"/>
          <p:nvPr/>
        </p:nvSpPr>
        <p:spPr>
          <a:xfrm>
            <a:off x="478971" y="3744686"/>
            <a:ext cx="649537" cy="369332"/>
          </a:xfrm>
          <a:prstGeom prst="rect">
            <a:avLst/>
          </a:prstGeom>
          <a:noFill/>
        </p:spPr>
        <p:txBody>
          <a:bodyPr wrap="none" rtlCol="0">
            <a:spAutoFit/>
          </a:bodyPr>
          <a:lstStyle/>
          <a:p>
            <a:r>
              <a:rPr lang="en-AU" dirty="0"/>
              <a:t>Time</a:t>
            </a:r>
            <a:endParaRPr lang="en-GB" dirty="0"/>
          </a:p>
        </p:txBody>
      </p:sp>
      <p:sp>
        <p:nvSpPr>
          <p:cNvPr id="11" name="TextBox 10">
            <a:extLst>
              <a:ext uri="{FF2B5EF4-FFF2-40B4-BE49-F238E27FC236}">
                <a16:creationId xmlns:a16="http://schemas.microsoft.com/office/drawing/2014/main" id="{7B98AFC7-27AE-4660-9C4A-029A3419DE81}"/>
              </a:ext>
            </a:extLst>
          </p:cNvPr>
          <p:cNvSpPr txBox="1"/>
          <p:nvPr/>
        </p:nvSpPr>
        <p:spPr>
          <a:xfrm>
            <a:off x="478971" y="4520586"/>
            <a:ext cx="1602241" cy="646331"/>
          </a:xfrm>
          <a:prstGeom prst="rect">
            <a:avLst/>
          </a:prstGeom>
          <a:noFill/>
        </p:spPr>
        <p:txBody>
          <a:bodyPr wrap="square" rtlCol="0">
            <a:spAutoFit/>
          </a:bodyPr>
          <a:lstStyle/>
          <a:p>
            <a:r>
              <a:rPr lang="en-AU" dirty="0"/>
              <a:t>Amount in water bowl</a:t>
            </a:r>
            <a:endParaRPr lang="en-GB" dirty="0"/>
          </a:p>
        </p:txBody>
      </p:sp>
      <p:sp>
        <p:nvSpPr>
          <p:cNvPr id="12" name="TextBox 11">
            <a:extLst>
              <a:ext uri="{FF2B5EF4-FFF2-40B4-BE49-F238E27FC236}">
                <a16:creationId xmlns:a16="http://schemas.microsoft.com/office/drawing/2014/main" id="{3E2CD29D-AD59-4ABA-AA78-B738ADD2ABA4}"/>
              </a:ext>
            </a:extLst>
          </p:cNvPr>
          <p:cNvSpPr txBox="1"/>
          <p:nvPr/>
        </p:nvSpPr>
        <p:spPr>
          <a:xfrm>
            <a:off x="6000461" y="4659086"/>
            <a:ext cx="574196" cy="369332"/>
          </a:xfrm>
          <a:prstGeom prst="rect">
            <a:avLst/>
          </a:prstGeom>
          <a:noFill/>
        </p:spPr>
        <p:txBody>
          <a:bodyPr wrap="none" rtlCol="0">
            <a:spAutoFit/>
          </a:bodyPr>
          <a:lstStyle/>
          <a:p>
            <a:r>
              <a:rPr lang="en-AU" dirty="0"/>
              <a:t>0.5L</a:t>
            </a:r>
            <a:endParaRPr lang="en-GB" dirty="0"/>
          </a:p>
        </p:txBody>
      </p:sp>
      <p:sp>
        <p:nvSpPr>
          <p:cNvPr id="13" name="TextBox 12">
            <a:extLst>
              <a:ext uri="{FF2B5EF4-FFF2-40B4-BE49-F238E27FC236}">
                <a16:creationId xmlns:a16="http://schemas.microsoft.com/office/drawing/2014/main" id="{CC658B24-7A08-4099-B303-9C76713C0C89}"/>
              </a:ext>
            </a:extLst>
          </p:cNvPr>
          <p:cNvSpPr txBox="1"/>
          <p:nvPr/>
        </p:nvSpPr>
        <p:spPr>
          <a:xfrm>
            <a:off x="7605992" y="3576544"/>
            <a:ext cx="724878" cy="369332"/>
          </a:xfrm>
          <a:prstGeom prst="rect">
            <a:avLst/>
          </a:prstGeom>
          <a:noFill/>
        </p:spPr>
        <p:txBody>
          <a:bodyPr wrap="none" rtlCol="0">
            <a:spAutoFit/>
          </a:bodyPr>
          <a:lstStyle/>
          <a:p>
            <a:r>
              <a:rPr lang="en-AU" dirty="0"/>
              <a:t>10pm</a:t>
            </a:r>
            <a:endParaRPr lang="en-GB" dirty="0"/>
          </a:p>
        </p:txBody>
      </p:sp>
      <p:sp>
        <p:nvSpPr>
          <p:cNvPr id="14" name="TextBox 13">
            <a:extLst>
              <a:ext uri="{FF2B5EF4-FFF2-40B4-BE49-F238E27FC236}">
                <a16:creationId xmlns:a16="http://schemas.microsoft.com/office/drawing/2014/main" id="{0B845B5A-A07F-4771-A498-624C4739261D}"/>
              </a:ext>
            </a:extLst>
          </p:cNvPr>
          <p:cNvSpPr txBox="1"/>
          <p:nvPr/>
        </p:nvSpPr>
        <p:spPr>
          <a:xfrm>
            <a:off x="9412934" y="3564970"/>
            <a:ext cx="713657" cy="369332"/>
          </a:xfrm>
          <a:prstGeom prst="rect">
            <a:avLst/>
          </a:prstGeom>
          <a:noFill/>
        </p:spPr>
        <p:txBody>
          <a:bodyPr wrap="none" rtlCol="0">
            <a:spAutoFit/>
          </a:bodyPr>
          <a:lstStyle/>
          <a:p>
            <a:r>
              <a:rPr lang="en-AU" dirty="0"/>
              <a:t>12am</a:t>
            </a:r>
            <a:endParaRPr lang="en-GB" dirty="0"/>
          </a:p>
        </p:txBody>
      </p:sp>
      <p:sp>
        <p:nvSpPr>
          <p:cNvPr id="16" name="Rectangle 15">
            <a:extLst>
              <a:ext uri="{FF2B5EF4-FFF2-40B4-BE49-F238E27FC236}">
                <a16:creationId xmlns:a16="http://schemas.microsoft.com/office/drawing/2014/main" id="{5DA16A06-D327-4C25-90D7-7A2BDE26D8D9}"/>
              </a:ext>
            </a:extLst>
          </p:cNvPr>
          <p:cNvSpPr/>
          <p:nvPr/>
        </p:nvSpPr>
        <p:spPr>
          <a:xfrm>
            <a:off x="3978148" y="4659086"/>
            <a:ext cx="753509" cy="3693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1.25L</a:t>
            </a:r>
            <a:endParaRPr lang="en-GB" dirty="0">
              <a:solidFill>
                <a:schemeClr val="tx1"/>
              </a:solidFill>
            </a:endParaRPr>
          </a:p>
        </p:txBody>
      </p:sp>
      <p:sp>
        <p:nvSpPr>
          <p:cNvPr id="17" name="Rectangle 16">
            <a:extLst>
              <a:ext uri="{FF2B5EF4-FFF2-40B4-BE49-F238E27FC236}">
                <a16:creationId xmlns:a16="http://schemas.microsoft.com/office/drawing/2014/main" id="{4BCE14E5-EF61-495D-981C-A0E1F2AC2C8C}"/>
              </a:ext>
            </a:extLst>
          </p:cNvPr>
          <p:cNvSpPr/>
          <p:nvPr/>
        </p:nvSpPr>
        <p:spPr>
          <a:xfrm>
            <a:off x="7605992" y="4659086"/>
            <a:ext cx="753509" cy="3693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A4A62D5-9364-4B5D-A032-35F02E51DD10}"/>
              </a:ext>
            </a:extLst>
          </p:cNvPr>
          <p:cNvSpPr/>
          <p:nvPr/>
        </p:nvSpPr>
        <p:spPr>
          <a:xfrm>
            <a:off x="9383906" y="4659085"/>
            <a:ext cx="753509" cy="3693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tle 18">
            <a:extLst>
              <a:ext uri="{FF2B5EF4-FFF2-40B4-BE49-F238E27FC236}">
                <a16:creationId xmlns:a16="http://schemas.microsoft.com/office/drawing/2014/main" id="{3DC285DC-2131-40E0-BA8D-9CD718AF85B0}"/>
              </a:ext>
            </a:extLst>
          </p:cNvPr>
          <p:cNvSpPr>
            <a:spLocks noGrp="1"/>
          </p:cNvSpPr>
          <p:nvPr>
            <p:ph type="title"/>
          </p:nvPr>
        </p:nvSpPr>
        <p:spPr>
          <a:xfrm>
            <a:off x="838200" y="365125"/>
            <a:ext cx="10515600" cy="1325563"/>
          </a:xfrm>
        </p:spPr>
        <p:txBody>
          <a:bodyPr/>
          <a:lstStyle/>
          <a:p>
            <a:pPr algn="ctr"/>
            <a:r>
              <a:rPr lang="en-AU" dirty="0"/>
              <a:t>Imputation: interpolation</a:t>
            </a:r>
            <a:endParaRPr lang="en-GB" dirty="0"/>
          </a:p>
        </p:txBody>
      </p:sp>
    </p:spTree>
    <p:extLst>
      <p:ext uri="{BB962C8B-B14F-4D97-AF65-F5344CB8AC3E}">
        <p14:creationId xmlns:p14="http://schemas.microsoft.com/office/powerpoint/2010/main" val="236402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rrow: Right 14">
            <a:extLst>
              <a:ext uri="{FF2B5EF4-FFF2-40B4-BE49-F238E27FC236}">
                <a16:creationId xmlns:a16="http://schemas.microsoft.com/office/drawing/2014/main" id="{88942BC9-008B-49E9-9C74-7C50ECEEB31D}"/>
              </a:ext>
            </a:extLst>
          </p:cNvPr>
          <p:cNvSpPr/>
          <p:nvPr/>
        </p:nvSpPr>
        <p:spPr>
          <a:xfrm>
            <a:off x="1280091" y="3373348"/>
            <a:ext cx="9649166" cy="759376"/>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6CD530D9-F724-43B5-8E96-12582AAADDEE}"/>
              </a:ext>
            </a:extLst>
          </p:cNvPr>
          <p:cNvPicPr>
            <a:picLocks noChangeAspect="1"/>
          </p:cNvPicPr>
          <p:nvPr/>
        </p:nvPicPr>
        <p:blipFill>
          <a:blip r:embed="rId2"/>
          <a:stretch>
            <a:fillRect/>
          </a:stretch>
        </p:blipFill>
        <p:spPr>
          <a:xfrm>
            <a:off x="838200" y="1862138"/>
            <a:ext cx="2790825" cy="1638300"/>
          </a:xfrm>
          <a:prstGeom prst="rect">
            <a:avLst/>
          </a:prstGeom>
        </p:spPr>
      </p:pic>
      <p:sp>
        <p:nvSpPr>
          <p:cNvPr id="6" name="TextBox 5">
            <a:extLst>
              <a:ext uri="{FF2B5EF4-FFF2-40B4-BE49-F238E27FC236}">
                <a16:creationId xmlns:a16="http://schemas.microsoft.com/office/drawing/2014/main" id="{47B3FDC5-F352-4279-8877-24B54F60266B}"/>
              </a:ext>
            </a:extLst>
          </p:cNvPr>
          <p:cNvSpPr txBox="1"/>
          <p:nvPr/>
        </p:nvSpPr>
        <p:spPr>
          <a:xfrm>
            <a:off x="3978148" y="3560020"/>
            <a:ext cx="607859" cy="369332"/>
          </a:xfrm>
          <a:prstGeom prst="rect">
            <a:avLst/>
          </a:prstGeom>
          <a:noFill/>
        </p:spPr>
        <p:txBody>
          <a:bodyPr wrap="none" rtlCol="0">
            <a:spAutoFit/>
          </a:bodyPr>
          <a:lstStyle/>
          <a:p>
            <a:r>
              <a:rPr lang="en-AU" dirty="0"/>
              <a:t>6pm</a:t>
            </a:r>
            <a:endParaRPr lang="en-GB" dirty="0"/>
          </a:p>
        </p:txBody>
      </p:sp>
      <p:sp>
        <p:nvSpPr>
          <p:cNvPr id="7" name="TextBox 6">
            <a:extLst>
              <a:ext uri="{FF2B5EF4-FFF2-40B4-BE49-F238E27FC236}">
                <a16:creationId xmlns:a16="http://schemas.microsoft.com/office/drawing/2014/main" id="{9D20EF2D-7747-4891-AA75-4E4D28DEA6B0}"/>
              </a:ext>
            </a:extLst>
          </p:cNvPr>
          <p:cNvSpPr txBox="1"/>
          <p:nvPr/>
        </p:nvSpPr>
        <p:spPr>
          <a:xfrm>
            <a:off x="5792070" y="3560020"/>
            <a:ext cx="607859" cy="369332"/>
          </a:xfrm>
          <a:prstGeom prst="rect">
            <a:avLst/>
          </a:prstGeom>
          <a:noFill/>
        </p:spPr>
        <p:txBody>
          <a:bodyPr wrap="none" rtlCol="0">
            <a:spAutoFit/>
          </a:bodyPr>
          <a:lstStyle/>
          <a:p>
            <a:r>
              <a:rPr lang="en-AU" dirty="0"/>
              <a:t>8pm</a:t>
            </a:r>
            <a:endParaRPr lang="en-GB" dirty="0"/>
          </a:p>
        </p:txBody>
      </p:sp>
      <p:sp>
        <p:nvSpPr>
          <p:cNvPr id="8" name="TextBox 7">
            <a:extLst>
              <a:ext uri="{FF2B5EF4-FFF2-40B4-BE49-F238E27FC236}">
                <a16:creationId xmlns:a16="http://schemas.microsoft.com/office/drawing/2014/main" id="{81A79F32-9962-41A4-8636-1272461B75DB}"/>
              </a:ext>
            </a:extLst>
          </p:cNvPr>
          <p:cNvSpPr txBox="1"/>
          <p:nvPr/>
        </p:nvSpPr>
        <p:spPr>
          <a:xfrm>
            <a:off x="2054188" y="3560020"/>
            <a:ext cx="607859" cy="369332"/>
          </a:xfrm>
          <a:prstGeom prst="rect">
            <a:avLst/>
          </a:prstGeom>
          <a:noFill/>
        </p:spPr>
        <p:txBody>
          <a:bodyPr wrap="none" rtlCol="0">
            <a:spAutoFit/>
          </a:bodyPr>
          <a:lstStyle/>
          <a:p>
            <a:r>
              <a:rPr lang="en-AU" dirty="0"/>
              <a:t>4pm</a:t>
            </a:r>
            <a:endParaRPr lang="en-GB" dirty="0"/>
          </a:p>
        </p:txBody>
      </p:sp>
      <p:sp>
        <p:nvSpPr>
          <p:cNvPr id="9" name="TextBox 8">
            <a:extLst>
              <a:ext uri="{FF2B5EF4-FFF2-40B4-BE49-F238E27FC236}">
                <a16:creationId xmlns:a16="http://schemas.microsoft.com/office/drawing/2014/main" id="{213EC332-090E-4353-9909-90FACBD999B8}"/>
              </a:ext>
            </a:extLst>
          </p:cNvPr>
          <p:cNvSpPr txBox="1"/>
          <p:nvPr/>
        </p:nvSpPr>
        <p:spPr>
          <a:xfrm>
            <a:off x="2233612" y="4659086"/>
            <a:ext cx="399468" cy="369332"/>
          </a:xfrm>
          <a:prstGeom prst="rect">
            <a:avLst/>
          </a:prstGeom>
          <a:noFill/>
        </p:spPr>
        <p:txBody>
          <a:bodyPr wrap="none" rtlCol="0">
            <a:spAutoFit/>
          </a:bodyPr>
          <a:lstStyle/>
          <a:p>
            <a:r>
              <a:rPr lang="en-AU" dirty="0"/>
              <a:t>2L</a:t>
            </a:r>
            <a:endParaRPr lang="en-GB" dirty="0"/>
          </a:p>
        </p:txBody>
      </p:sp>
      <p:sp>
        <p:nvSpPr>
          <p:cNvPr id="10" name="TextBox 9">
            <a:extLst>
              <a:ext uri="{FF2B5EF4-FFF2-40B4-BE49-F238E27FC236}">
                <a16:creationId xmlns:a16="http://schemas.microsoft.com/office/drawing/2014/main" id="{6CDD23CB-A30E-4F16-8010-F72E65875067}"/>
              </a:ext>
            </a:extLst>
          </p:cNvPr>
          <p:cNvSpPr txBox="1"/>
          <p:nvPr/>
        </p:nvSpPr>
        <p:spPr>
          <a:xfrm>
            <a:off x="478971" y="3744686"/>
            <a:ext cx="649537" cy="369332"/>
          </a:xfrm>
          <a:prstGeom prst="rect">
            <a:avLst/>
          </a:prstGeom>
          <a:noFill/>
        </p:spPr>
        <p:txBody>
          <a:bodyPr wrap="none" rtlCol="0">
            <a:spAutoFit/>
          </a:bodyPr>
          <a:lstStyle/>
          <a:p>
            <a:r>
              <a:rPr lang="en-AU" dirty="0"/>
              <a:t>Time</a:t>
            </a:r>
            <a:endParaRPr lang="en-GB" dirty="0"/>
          </a:p>
        </p:txBody>
      </p:sp>
      <p:sp>
        <p:nvSpPr>
          <p:cNvPr id="11" name="TextBox 10">
            <a:extLst>
              <a:ext uri="{FF2B5EF4-FFF2-40B4-BE49-F238E27FC236}">
                <a16:creationId xmlns:a16="http://schemas.microsoft.com/office/drawing/2014/main" id="{7B98AFC7-27AE-4660-9C4A-029A3419DE81}"/>
              </a:ext>
            </a:extLst>
          </p:cNvPr>
          <p:cNvSpPr txBox="1"/>
          <p:nvPr/>
        </p:nvSpPr>
        <p:spPr>
          <a:xfrm>
            <a:off x="478971" y="4520586"/>
            <a:ext cx="1602241" cy="646331"/>
          </a:xfrm>
          <a:prstGeom prst="rect">
            <a:avLst/>
          </a:prstGeom>
          <a:noFill/>
        </p:spPr>
        <p:txBody>
          <a:bodyPr wrap="square" rtlCol="0">
            <a:spAutoFit/>
          </a:bodyPr>
          <a:lstStyle/>
          <a:p>
            <a:r>
              <a:rPr lang="en-AU" dirty="0"/>
              <a:t>Amount in water bowl</a:t>
            </a:r>
            <a:endParaRPr lang="en-GB" dirty="0"/>
          </a:p>
        </p:txBody>
      </p:sp>
      <p:sp>
        <p:nvSpPr>
          <p:cNvPr id="12" name="TextBox 11">
            <a:extLst>
              <a:ext uri="{FF2B5EF4-FFF2-40B4-BE49-F238E27FC236}">
                <a16:creationId xmlns:a16="http://schemas.microsoft.com/office/drawing/2014/main" id="{3E2CD29D-AD59-4ABA-AA78-B738ADD2ABA4}"/>
              </a:ext>
            </a:extLst>
          </p:cNvPr>
          <p:cNvSpPr txBox="1"/>
          <p:nvPr/>
        </p:nvSpPr>
        <p:spPr>
          <a:xfrm>
            <a:off x="6000461" y="4659086"/>
            <a:ext cx="574196" cy="369332"/>
          </a:xfrm>
          <a:prstGeom prst="rect">
            <a:avLst/>
          </a:prstGeom>
          <a:noFill/>
        </p:spPr>
        <p:txBody>
          <a:bodyPr wrap="none" rtlCol="0">
            <a:spAutoFit/>
          </a:bodyPr>
          <a:lstStyle/>
          <a:p>
            <a:r>
              <a:rPr lang="en-AU" dirty="0"/>
              <a:t>0.5L</a:t>
            </a:r>
            <a:endParaRPr lang="en-GB" dirty="0"/>
          </a:p>
        </p:txBody>
      </p:sp>
      <p:sp>
        <p:nvSpPr>
          <p:cNvPr id="13" name="TextBox 12">
            <a:extLst>
              <a:ext uri="{FF2B5EF4-FFF2-40B4-BE49-F238E27FC236}">
                <a16:creationId xmlns:a16="http://schemas.microsoft.com/office/drawing/2014/main" id="{CC658B24-7A08-4099-B303-9C76713C0C89}"/>
              </a:ext>
            </a:extLst>
          </p:cNvPr>
          <p:cNvSpPr txBox="1"/>
          <p:nvPr/>
        </p:nvSpPr>
        <p:spPr>
          <a:xfrm>
            <a:off x="7605992" y="3576544"/>
            <a:ext cx="724878" cy="369332"/>
          </a:xfrm>
          <a:prstGeom prst="rect">
            <a:avLst/>
          </a:prstGeom>
          <a:noFill/>
        </p:spPr>
        <p:txBody>
          <a:bodyPr wrap="none" rtlCol="0">
            <a:spAutoFit/>
          </a:bodyPr>
          <a:lstStyle/>
          <a:p>
            <a:r>
              <a:rPr lang="en-AU" dirty="0"/>
              <a:t>10pm</a:t>
            </a:r>
            <a:endParaRPr lang="en-GB" dirty="0"/>
          </a:p>
        </p:txBody>
      </p:sp>
      <p:sp>
        <p:nvSpPr>
          <p:cNvPr id="14" name="TextBox 13">
            <a:extLst>
              <a:ext uri="{FF2B5EF4-FFF2-40B4-BE49-F238E27FC236}">
                <a16:creationId xmlns:a16="http://schemas.microsoft.com/office/drawing/2014/main" id="{0B845B5A-A07F-4771-A498-624C4739261D}"/>
              </a:ext>
            </a:extLst>
          </p:cNvPr>
          <p:cNvSpPr txBox="1"/>
          <p:nvPr/>
        </p:nvSpPr>
        <p:spPr>
          <a:xfrm>
            <a:off x="9412934" y="3564970"/>
            <a:ext cx="713657" cy="369332"/>
          </a:xfrm>
          <a:prstGeom prst="rect">
            <a:avLst/>
          </a:prstGeom>
          <a:noFill/>
        </p:spPr>
        <p:txBody>
          <a:bodyPr wrap="none" rtlCol="0">
            <a:spAutoFit/>
          </a:bodyPr>
          <a:lstStyle/>
          <a:p>
            <a:r>
              <a:rPr lang="en-AU" dirty="0"/>
              <a:t>12am</a:t>
            </a:r>
            <a:endParaRPr lang="en-GB" dirty="0"/>
          </a:p>
        </p:txBody>
      </p:sp>
      <p:sp>
        <p:nvSpPr>
          <p:cNvPr id="16" name="Rectangle 15">
            <a:extLst>
              <a:ext uri="{FF2B5EF4-FFF2-40B4-BE49-F238E27FC236}">
                <a16:creationId xmlns:a16="http://schemas.microsoft.com/office/drawing/2014/main" id="{5DA16A06-D327-4C25-90D7-7A2BDE26D8D9}"/>
              </a:ext>
            </a:extLst>
          </p:cNvPr>
          <p:cNvSpPr/>
          <p:nvPr/>
        </p:nvSpPr>
        <p:spPr>
          <a:xfrm>
            <a:off x="3978148" y="4659086"/>
            <a:ext cx="753509" cy="3693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7" name="Rectangle 16">
            <a:extLst>
              <a:ext uri="{FF2B5EF4-FFF2-40B4-BE49-F238E27FC236}">
                <a16:creationId xmlns:a16="http://schemas.microsoft.com/office/drawing/2014/main" id="{4BCE14E5-EF61-495D-981C-A0E1F2AC2C8C}"/>
              </a:ext>
            </a:extLst>
          </p:cNvPr>
          <p:cNvSpPr/>
          <p:nvPr/>
        </p:nvSpPr>
        <p:spPr>
          <a:xfrm>
            <a:off x="7605992" y="4659086"/>
            <a:ext cx="753509" cy="3693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A4A62D5-9364-4B5D-A032-35F02E51DD10}"/>
              </a:ext>
            </a:extLst>
          </p:cNvPr>
          <p:cNvSpPr/>
          <p:nvPr/>
        </p:nvSpPr>
        <p:spPr>
          <a:xfrm>
            <a:off x="9383906" y="4659085"/>
            <a:ext cx="753509" cy="3693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-1L</a:t>
            </a:r>
            <a:endParaRPr lang="en-GB" dirty="0">
              <a:solidFill>
                <a:schemeClr val="tx1"/>
              </a:solidFill>
            </a:endParaRPr>
          </a:p>
        </p:txBody>
      </p:sp>
      <p:sp>
        <p:nvSpPr>
          <p:cNvPr id="19" name="Title 18">
            <a:extLst>
              <a:ext uri="{FF2B5EF4-FFF2-40B4-BE49-F238E27FC236}">
                <a16:creationId xmlns:a16="http://schemas.microsoft.com/office/drawing/2014/main" id="{2B920D4E-A005-4D38-A738-5CA17D69FF12}"/>
              </a:ext>
            </a:extLst>
          </p:cNvPr>
          <p:cNvSpPr>
            <a:spLocks noGrp="1"/>
          </p:cNvSpPr>
          <p:nvPr>
            <p:ph type="title"/>
          </p:nvPr>
        </p:nvSpPr>
        <p:spPr>
          <a:xfrm>
            <a:off x="838200" y="365125"/>
            <a:ext cx="10515600" cy="1325563"/>
          </a:xfrm>
        </p:spPr>
        <p:txBody>
          <a:bodyPr/>
          <a:lstStyle/>
          <a:p>
            <a:pPr algn="ctr"/>
            <a:r>
              <a:rPr lang="en-AU" dirty="0"/>
              <a:t>Imputation: extrapolation</a:t>
            </a:r>
            <a:endParaRPr lang="en-GB" dirty="0"/>
          </a:p>
        </p:txBody>
      </p:sp>
    </p:spTree>
    <p:extLst>
      <p:ext uri="{BB962C8B-B14F-4D97-AF65-F5344CB8AC3E}">
        <p14:creationId xmlns:p14="http://schemas.microsoft.com/office/powerpoint/2010/main" val="1178548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FD983-8E91-4510-86F7-FE6CC9B799AC}"/>
              </a:ext>
            </a:extLst>
          </p:cNvPr>
          <p:cNvSpPr>
            <a:spLocks noGrp="1"/>
          </p:cNvSpPr>
          <p:nvPr>
            <p:ph type="title"/>
          </p:nvPr>
        </p:nvSpPr>
        <p:spPr/>
        <p:txBody>
          <a:bodyPr/>
          <a:lstStyle/>
          <a:p>
            <a:r>
              <a:rPr lang="en-AU" dirty="0"/>
              <a:t>Six imputation methods (I)</a:t>
            </a:r>
            <a:endParaRPr lang="en-GB" dirty="0"/>
          </a:p>
        </p:txBody>
      </p:sp>
      <p:sp>
        <p:nvSpPr>
          <p:cNvPr id="3" name="Content Placeholder 2">
            <a:extLst>
              <a:ext uri="{FF2B5EF4-FFF2-40B4-BE49-F238E27FC236}">
                <a16:creationId xmlns:a16="http://schemas.microsoft.com/office/drawing/2014/main" id="{A4B16D9F-D545-4198-837E-03F0E1E11D97}"/>
              </a:ext>
            </a:extLst>
          </p:cNvPr>
          <p:cNvSpPr>
            <a:spLocks noGrp="1"/>
          </p:cNvSpPr>
          <p:nvPr>
            <p:ph idx="1"/>
          </p:nvPr>
        </p:nvSpPr>
        <p:spPr>
          <a:xfrm>
            <a:off x="838200" y="1825625"/>
            <a:ext cx="10515600" cy="4667250"/>
          </a:xfrm>
        </p:spPr>
        <p:txBody>
          <a:bodyPr>
            <a:normAutofit/>
          </a:bodyPr>
          <a:lstStyle/>
          <a:p>
            <a:pPr marL="0" indent="0">
              <a:buNone/>
            </a:pPr>
            <a:endParaRPr lang="en-AU" dirty="0"/>
          </a:p>
          <a:p>
            <a:r>
              <a:rPr lang="en-AU" dirty="0"/>
              <a:t>Replace with mean, median or mode</a:t>
            </a:r>
          </a:p>
          <a:p>
            <a:pPr lvl="1"/>
            <a:r>
              <a:rPr lang="en-AU" dirty="0"/>
              <a:t>A bit rubbish as a method, but it is used so I am putting it out there.</a:t>
            </a:r>
          </a:p>
          <a:p>
            <a:r>
              <a:rPr lang="en-AU" dirty="0"/>
              <a:t>Interpolation and extrapolation</a:t>
            </a:r>
          </a:p>
          <a:p>
            <a:pPr lvl="1">
              <a:lnSpc>
                <a:spcPct val="110000"/>
              </a:lnSpc>
            </a:pPr>
            <a:r>
              <a:rPr lang="en-AU" dirty="0"/>
              <a:t>Estimate the missing value from other values in the same individual</a:t>
            </a:r>
          </a:p>
          <a:p>
            <a:pPr lvl="1">
              <a:lnSpc>
                <a:spcPct val="110000"/>
              </a:lnSpc>
            </a:pPr>
            <a:r>
              <a:rPr lang="en-AU" dirty="0"/>
              <a:t>Can be good for longitudinal data   </a:t>
            </a:r>
          </a:p>
        </p:txBody>
      </p:sp>
    </p:spTree>
    <p:extLst>
      <p:ext uri="{BB962C8B-B14F-4D97-AF65-F5344CB8AC3E}">
        <p14:creationId xmlns:p14="http://schemas.microsoft.com/office/powerpoint/2010/main" val="2074580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FD983-8E91-4510-86F7-FE6CC9B799AC}"/>
              </a:ext>
            </a:extLst>
          </p:cNvPr>
          <p:cNvSpPr>
            <a:spLocks noGrp="1"/>
          </p:cNvSpPr>
          <p:nvPr>
            <p:ph type="title"/>
          </p:nvPr>
        </p:nvSpPr>
        <p:spPr/>
        <p:txBody>
          <a:bodyPr/>
          <a:lstStyle/>
          <a:p>
            <a:r>
              <a:rPr lang="en-AU" dirty="0"/>
              <a:t>Six imputation methods (II)</a:t>
            </a:r>
            <a:endParaRPr lang="en-GB" dirty="0"/>
          </a:p>
        </p:txBody>
      </p:sp>
      <p:sp>
        <p:nvSpPr>
          <p:cNvPr id="3" name="Content Placeholder 2">
            <a:extLst>
              <a:ext uri="{FF2B5EF4-FFF2-40B4-BE49-F238E27FC236}">
                <a16:creationId xmlns:a16="http://schemas.microsoft.com/office/drawing/2014/main" id="{A4B16D9F-D545-4198-837E-03F0E1E11D97}"/>
              </a:ext>
            </a:extLst>
          </p:cNvPr>
          <p:cNvSpPr>
            <a:spLocks noGrp="1"/>
          </p:cNvSpPr>
          <p:nvPr>
            <p:ph idx="1"/>
          </p:nvPr>
        </p:nvSpPr>
        <p:spPr>
          <a:xfrm>
            <a:off x="838200" y="1825625"/>
            <a:ext cx="10515600" cy="4667250"/>
          </a:xfrm>
        </p:spPr>
        <p:txBody>
          <a:bodyPr>
            <a:normAutofit/>
          </a:bodyPr>
          <a:lstStyle/>
          <a:p>
            <a:r>
              <a:rPr lang="en-AU" dirty="0"/>
              <a:t>Hot deck imputation</a:t>
            </a:r>
          </a:p>
          <a:p>
            <a:pPr lvl="1">
              <a:lnSpc>
                <a:spcPct val="120000"/>
              </a:lnSpc>
            </a:pPr>
            <a:r>
              <a:rPr lang="en-AU" dirty="0"/>
              <a:t>Find all other individuals who have similar values on other variables, then randomly choose one of their values on the missing variable (k-nearest neighbour method is very similar)</a:t>
            </a:r>
          </a:p>
          <a:p>
            <a:r>
              <a:rPr lang="en-AU" dirty="0"/>
              <a:t>Cold deck imputation</a:t>
            </a:r>
          </a:p>
          <a:p>
            <a:pPr lvl="1"/>
            <a:r>
              <a:rPr lang="en-AU" dirty="0"/>
              <a:t>The same, but without the random component.</a:t>
            </a:r>
          </a:p>
          <a:p>
            <a:r>
              <a:rPr lang="en-GB" dirty="0"/>
              <a:t>Regression imputation</a:t>
            </a:r>
          </a:p>
          <a:p>
            <a:pPr lvl="1"/>
            <a:r>
              <a:rPr lang="en-GB" dirty="0"/>
              <a:t>Regress the missing variable based on the other variables.</a:t>
            </a:r>
          </a:p>
          <a:p>
            <a:r>
              <a:rPr lang="en-GB" dirty="0"/>
              <a:t>Stochastic regression imputation</a:t>
            </a:r>
          </a:p>
          <a:p>
            <a:pPr lvl="1"/>
            <a:r>
              <a:rPr lang="en-GB" dirty="0"/>
              <a:t>Predict the value using regression and add a random residual value.</a:t>
            </a:r>
          </a:p>
        </p:txBody>
      </p:sp>
    </p:spTree>
    <p:extLst>
      <p:ext uri="{BB962C8B-B14F-4D97-AF65-F5344CB8AC3E}">
        <p14:creationId xmlns:p14="http://schemas.microsoft.com/office/powerpoint/2010/main" val="2169007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FCCD9-1BD0-4B0D-9C86-F3B97EFE145E}"/>
              </a:ext>
            </a:extLst>
          </p:cNvPr>
          <p:cNvSpPr>
            <a:spLocks noGrp="1"/>
          </p:cNvSpPr>
          <p:nvPr>
            <p:ph type="title"/>
          </p:nvPr>
        </p:nvSpPr>
        <p:spPr/>
        <p:txBody>
          <a:bodyPr/>
          <a:lstStyle/>
          <a:p>
            <a:r>
              <a:rPr lang="en-AU" dirty="0"/>
              <a:t>Multiple vs single imputation</a:t>
            </a:r>
            <a:endParaRPr lang="en-GB" dirty="0"/>
          </a:p>
        </p:txBody>
      </p:sp>
      <p:sp>
        <p:nvSpPr>
          <p:cNvPr id="3" name="Content Placeholder 2">
            <a:extLst>
              <a:ext uri="{FF2B5EF4-FFF2-40B4-BE49-F238E27FC236}">
                <a16:creationId xmlns:a16="http://schemas.microsoft.com/office/drawing/2014/main" id="{9C50AB50-B370-45EF-A0FD-1C970CDF60A0}"/>
              </a:ext>
            </a:extLst>
          </p:cNvPr>
          <p:cNvSpPr>
            <a:spLocks noGrp="1"/>
          </p:cNvSpPr>
          <p:nvPr>
            <p:ph idx="1"/>
          </p:nvPr>
        </p:nvSpPr>
        <p:spPr/>
        <p:txBody>
          <a:bodyPr/>
          <a:lstStyle/>
          <a:p>
            <a:r>
              <a:rPr lang="en-AU" dirty="0"/>
              <a:t>Major problem with single imputation is that it underestimates variation</a:t>
            </a:r>
          </a:p>
          <a:p>
            <a:r>
              <a:rPr lang="en-AU" dirty="0"/>
              <a:t>Can be fixed using multiple imputation (use of more than one method).</a:t>
            </a:r>
          </a:p>
          <a:p>
            <a:r>
              <a:rPr lang="en-AU" dirty="0"/>
              <a:t>Implementation in R: MICE package (multiple imputation using chained equations) and others.</a:t>
            </a:r>
          </a:p>
          <a:p>
            <a:endParaRPr lang="en-GB" dirty="0"/>
          </a:p>
        </p:txBody>
      </p:sp>
    </p:spTree>
    <p:extLst>
      <p:ext uri="{BB962C8B-B14F-4D97-AF65-F5344CB8AC3E}">
        <p14:creationId xmlns:p14="http://schemas.microsoft.com/office/powerpoint/2010/main" val="3986182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3A722-00B7-47EF-B75B-6FBC0EC856E5}"/>
              </a:ext>
            </a:extLst>
          </p:cNvPr>
          <p:cNvSpPr>
            <a:spLocks noGrp="1"/>
          </p:cNvSpPr>
          <p:nvPr>
            <p:ph type="title"/>
          </p:nvPr>
        </p:nvSpPr>
        <p:spPr/>
        <p:txBody>
          <a:bodyPr/>
          <a:lstStyle/>
          <a:p>
            <a:r>
              <a:rPr lang="en-AU" dirty="0"/>
              <a:t>Which to do?</a:t>
            </a:r>
            <a:endParaRPr lang="en-GB" dirty="0"/>
          </a:p>
        </p:txBody>
      </p:sp>
      <p:sp>
        <p:nvSpPr>
          <p:cNvPr id="3" name="Content Placeholder 2">
            <a:extLst>
              <a:ext uri="{FF2B5EF4-FFF2-40B4-BE49-F238E27FC236}">
                <a16:creationId xmlns:a16="http://schemas.microsoft.com/office/drawing/2014/main" id="{350A52B3-1981-473E-A29D-F81A5EEDC72E}"/>
              </a:ext>
            </a:extLst>
          </p:cNvPr>
          <p:cNvSpPr>
            <a:spLocks noGrp="1"/>
          </p:cNvSpPr>
          <p:nvPr>
            <p:ph idx="1"/>
          </p:nvPr>
        </p:nvSpPr>
        <p:spPr/>
        <p:txBody>
          <a:bodyPr/>
          <a:lstStyle/>
          <a:p>
            <a:r>
              <a:rPr lang="en-AU" dirty="0"/>
              <a:t>Look at the nature of your zeroes.</a:t>
            </a:r>
            <a:endParaRPr lang="en-GB" dirty="0"/>
          </a:p>
        </p:txBody>
      </p:sp>
    </p:spTree>
    <p:extLst>
      <p:ext uri="{BB962C8B-B14F-4D97-AF65-F5344CB8AC3E}">
        <p14:creationId xmlns:p14="http://schemas.microsoft.com/office/powerpoint/2010/main" val="2382261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5">
            <a:extLst>
              <a:ext uri="{FF2B5EF4-FFF2-40B4-BE49-F238E27FC236}">
                <a16:creationId xmlns:a16="http://schemas.microsoft.com/office/drawing/2014/main" id="{5DE12145-A69A-4AC9-854F-542BD89303A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Calibri" panose="020F0502020204030204" pitchFamily="34" charset="0"/>
                <a:ea typeface="MS Mincho" panose="02020609040205080304" pitchFamily="49" charset="-128"/>
                <a:cs typeface="Times New Roman" panose="02020603050405020304" pitchFamily="18" charset="0"/>
              </a:rPr>
              <a:t>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20">
            <a:extLst>
              <a:ext uri="{FF2B5EF4-FFF2-40B4-BE49-F238E27FC236}">
                <a16:creationId xmlns:a16="http://schemas.microsoft.com/office/drawing/2014/main" id="{7F4DA655-7556-4A78-AFB0-B06E4FFD9E61}"/>
              </a:ext>
            </a:extLst>
          </p:cNvPr>
          <p:cNvSpPr>
            <a:spLocks noChangeArrowheads="1"/>
          </p:cNvSpPr>
          <p:nvPr/>
        </p:nvSpPr>
        <p:spPr bwMode="auto">
          <a:xfrm>
            <a:off x="1211580" y="1870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5" name="Rectangle 21">
            <a:extLst>
              <a:ext uri="{FF2B5EF4-FFF2-40B4-BE49-F238E27FC236}">
                <a16:creationId xmlns:a16="http://schemas.microsoft.com/office/drawing/2014/main" id="{72BCF8B4-1198-417D-A950-7D12D758A09E}"/>
              </a:ext>
            </a:extLst>
          </p:cNvPr>
          <p:cNvSpPr>
            <a:spLocks noChangeArrowheads="1"/>
          </p:cNvSpPr>
          <p:nvPr/>
        </p:nvSpPr>
        <p:spPr bwMode="auto">
          <a:xfrm>
            <a:off x="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29">
            <a:extLst>
              <a:ext uri="{FF2B5EF4-FFF2-40B4-BE49-F238E27FC236}">
                <a16:creationId xmlns:a16="http://schemas.microsoft.com/office/drawing/2014/main" id="{BCE8B489-E734-4B34-B9F6-502CE8525500}"/>
              </a:ext>
            </a:extLst>
          </p:cNvPr>
          <p:cNvSpPr>
            <a:spLocks noChangeArrowheads="1"/>
          </p:cNvSpPr>
          <p:nvPr/>
        </p:nvSpPr>
        <p:spPr bwMode="auto">
          <a:xfrm>
            <a:off x="0" y="8388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9FCDF4F-AB76-4089-B3C0-6CA1F4C80926}"/>
              </a:ext>
            </a:extLst>
          </p:cNvPr>
          <p:cNvPicPr>
            <a:picLocks noChangeAspect="1"/>
          </p:cNvPicPr>
          <p:nvPr/>
        </p:nvPicPr>
        <p:blipFill>
          <a:blip r:embed="rId3"/>
          <a:stretch>
            <a:fillRect/>
          </a:stretch>
        </p:blipFill>
        <p:spPr>
          <a:xfrm>
            <a:off x="2235200" y="339259"/>
            <a:ext cx="7837714" cy="6272407"/>
          </a:xfrm>
          <a:prstGeom prst="rect">
            <a:avLst/>
          </a:prstGeom>
        </p:spPr>
      </p:pic>
    </p:spTree>
    <p:extLst>
      <p:ext uri="{BB962C8B-B14F-4D97-AF65-F5344CB8AC3E}">
        <p14:creationId xmlns:p14="http://schemas.microsoft.com/office/powerpoint/2010/main" val="335201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95D06E-8512-4AF0-BD54-3FEAC5505E0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254929" y="1441095"/>
            <a:ext cx="2583402" cy="4126096"/>
          </a:xfrm>
          <a:prstGeom prst="rect">
            <a:avLst/>
          </a:prstGeom>
        </p:spPr>
      </p:pic>
      <p:sp>
        <p:nvSpPr>
          <p:cNvPr id="6" name="Arrow: Right 5">
            <a:extLst>
              <a:ext uri="{FF2B5EF4-FFF2-40B4-BE49-F238E27FC236}">
                <a16:creationId xmlns:a16="http://schemas.microsoft.com/office/drawing/2014/main" id="{1A5D1C18-93AF-43A6-8D79-E232F1107DCC}"/>
              </a:ext>
            </a:extLst>
          </p:cNvPr>
          <p:cNvSpPr/>
          <p:nvPr/>
        </p:nvSpPr>
        <p:spPr>
          <a:xfrm>
            <a:off x="5069150" y="3266983"/>
            <a:ext cx="2157273" cy="470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A3931D1-664C-4429-859B-8CF60F0A54DF}"/>
              </a:ext>
            </a:extLst>
          </p:cNvPr>
          <p:cNvSpPr txBox="1"/>
          <p:nvPr/>
        </p:nvSpPr>
        <p:spPr>
          <a:xfrm>
            <a:off x="5029459" y="2831977"/>
            <a:ext cx="2054922" cy="369332"/>
          </a:xfrm>
          <a:prstGeom prst="rect">
            <a:avLst/>
          </a:prstGeom>
          <a:noFill/>
        </p:spPr>
        <p:txBody>
          <a:bodyPr wrap="none" rtlCol="0">
            <a:spAutoFit/>
          </a:bodyPr>
          <a:lstStyle/>
          <a:p>
            <a:r>
              <a:rPr lang="en-AU" dirty="0"/>
              <a:t>Data pre-processing</a:t>
            </a:r>
            <a:endParaRPr lang="en-GB" dirty="0"/>
          </a:p>
        </p:txBody>
      </p:sp>
      <p:grpSp>
        <p:nvGrpSpPr>
          <p:cNvPr id="8" name="Group 7">
            <a:extLst>
              <a:ext uri="{FF2B5EF4-FFF2-40B4-BE49-F238E27FC236}">
                <a16:creationId xmlns:a16="http://schemas.microsoft.com/office/drawing/2014/main" id="{6FC239E7-3056-48B4-BAFD-E5DFE28BA3CE}"/>
              </a:ext>
            </a:extLst>
          </p:cNvPr>
          <p:cNvGrpSpPr/>
          <p:nvPr/>
        </p:nvGrpSpPr>
        <p:grpSpPr>
          <a:xfrm>
            <a:off x="7350712" y="333823"/>
            <a:ext cx="4048217" cy="6072326"/>
            <a:chOff x="7315200" y="165146"/>
            <a:chExt cx="4048217" cy="6072326"/>
          </a:xfrm>
        </p:grpSpPr>
        <p:pic>
          <p:nvPicPr>
            <p:cNvPr id="9" name="Picture 8" descr="A person wearing a hat&#10;&#10;Description automatically generated">
              <a:extLst>
                <a:ext uri="{FF2B5EF4-FFF2-40B4-BE49-F238E27FC236}">
                  <a16:creationId xmlns:a16="http://schemas.microsoft.com/office/drawing/2014/main" id="{88174BCD-C419-4668-AB13-FEF7F89C1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165146"/>
              <a:ext cx="4048217" cy="6072326"/>
            </a:xfrm>
            <a:prstGeom prst="rect">
              <a:avLst/>
            </a:prstGeom>
          </p:spPr>
        </p:pic>
        <p:sp>
          <p:nvSpPr>
            <p:cNvPr id="10" name="Rectangle 9">
              <a:extLst>
                <a:ext uri="{FF2B5EF4-FFF2-40B4-BE49-F238E27FC236}">
                  <a16:creationId xmlns:a16="http://schemas.microsoft.com/office/drawing/2014/main" id="{F7A387AB-F9EC-4DAD-A167-9FB43E5010D2}"/>
                </a:ext>
              </a:extLst>
            </p:cNvPr>
            <p:cNvSpPr/>
            <p:nvPr/>
          </p:nvSpPr>
          <p:spPr>
            <a:xfrm>
              <a:off x="7998780" y="5868140"/>
              <a:ext cx="2885243" cy="369332"/>
            </a:xfrm>
            <a:prstGeom prst="rect">
              <a:avLst/>
            </a:prstGeom>
          </p:spPr>
          <p:txBody>
            <a:bodyPr wrap="square">
              <a:spAutoFit/>
            </a:bodyPr>
            <a:lstStyle/>
            <a:p>
              <a:r>
                <a:rPr lang="en-GB" dirty="0">
                  <a:solidFill>
                    <a:schemeClr val="bg2"/>
                  </a:solidFill>
                </a:rPr>
                <a:t>Image credit: Freestock.com</a:t>
              </a:r>
            </a:p>
          </p:txBody>
        </p:sp>
      </p:grpSp>
    </p:spTree>
    <p:extLst>
      <p:ext uri="{BB962C8B-B14F-4D97-AF65-F5344CB8AC3E}">
        <p14:creationId xmlns:p14="http://schemas.microsoft.com/office/powerpoint/2010/main" val="4387292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9C4F7-BCC2-4AC0-BBD8-6D8C69E6CD34}"/>
              </a:ext>
            </a:extLst>
          </p:cNvPr>
          <p:cNvSpPr>
            <a:spLocks noGrp="1"/>
          </p:cNvSpPr>
          <p:nvPr>
            <p:ph type="title"/>
          </p:nvPr>
        </p:nvSpPr>
        <p:spPr/>
        <p:txBody>
          <a:bodyPr/>
          <a:lstStyle/>
          <a:p>
            <a:r>
              <a:rPr lang="en-AU" dirty="0"/>
              <a:t>Case study in zeroes</a:t>
            </a:r>
            <a:endParaRPr lang="en-GB" dirty="0"/>
          </a:p>
        </p:txBody>
      </p:sp>
      <p:sp>
        <p:nvSpPr>
          <p:cNvPr id="7" name="Content Placeholder 6">
            <a:extLst>
              <a:ext uri="{FF2B5EF4-FFF2-40B4-BE49-F238E27FC236}">
                <a16:creationId xmlns:a16="http://schemas.microsoft.com/office/drawing/2014/main" id="{E9E164B5-8294-4847-9CE1-3B0DAAE8902B}"/>
              </a:ext>
            </a:extLst>
          </p:cNvPr>
          <p:cNvSpPr>
            <a:spLocks noGrp="1"/>
          </p:cNvSpPr>
          <p:nvPr>
            <p:ph idx="1"/>
          </p:nvPr>
        </p:nvSpPr>
        <p:spPr>
          <a:xfrm>
            <a:off x="838199" y="2207984"/>
            <a:ext cx="10515600" cy="961119"/>
          </a:xfrm>
        </p:spPr>
        <p:txBody>
          <a:bodyPr/>
          <a:lstStyle/>
          <a:p>
            <a:r>
              <a:rPr lang="en-AU" dirty="0"/>
              <a:t>What if we are looking at relative abundance?  Then we need to exclude peaks which are not present in one of the groups.</a:t>
            </a:r>
            <a:endParaRPr lang="en-GB" dirty="0"/>
          </a:p>
        </p:txBody>
      </p:sp>
      <p:sp>
        <p:nvSpPr>
          <p:cNvPr id="4" name="TextBox 3">
            <a:extLst>
              <a:ext uri="{FF2B5EF4-FFF2-40B4-BE49-F238E27FC236}">
                <a16:creationId xmlns:a16="http://schemas.microsoft.com/office/drawing/2014/main" id="{6D595343-0CA7-4F1C-ABBF-4A7A9BF996F5}"/>
              </a:ext>
            </a:extLst>
          </p:cNvPr>
          <p:cNvSpPr txBox="1"/>
          <p:nvPr/>
        </p:nvSpPr>
        <p:spPr>
          <a:xfrm>
            <a:off x="2827512" y="3462408"/>
            <a:ext cx="1099981" cy="369332"/>
          </a:xfrm>
          <a:prstGeom prst="rect">
            <a:avLst/>
          </a:prstGeom>
          <a:noFill/>
        </p:spPr>
        <p:txBody>
          <a:bodyPr wrap="none" rtlCol="0">
            <a:spAutoFit/>
          </a:bodyPr>
          <a:lstStyle/>
          <a:p>
            <a:r>
              <a:rPr lang="en-AU" dirty="0"/>
              <a:t>A5 (n=14)</a:t>
            </a:r>
            <a:endParaRPr lang="en-GB" dirty="0"/>
          </a:p>
        </p:txBody>
      </p:sp>
      <p:sp>
        <p:nvSpPr>
          <p:cNvPr id="5" name="TextBox 4">
            <a:extLst>
              <a:ext uri="{FF2B5EF4-FFF2-40B4-BE49-F238E27FC236}">
                <a16:creationId xmlns:a16="http://schemas.microsoft.com/office/drawing/2014/main" id="{DEF1E1AE-72BD-4C79-A4C3-FE0A46BACD26}"/>
              </a:ext>
            </a:extLst>
          </p:cNvPr>
          <p:cNvSpPr txBox="1"/>
          <p:nvPr/>
        </p:nvSpPr>
        <p:spPr>
          <a:xfrm>
            <a:off x="5497919" y="3462408"/>
            <a:ext cx="1196161" cy="369332"/>
          </a:xfrm>
          <a:prstGeom prst="rect">
            <a:avLst/>
          </a:prstGeom>
          <a:noFill/>
        </p:spPr>
        <p:txBody>
          <a:bodyPr wrap="none" rtlCol="0">
            <a:spAutoFit/>
          </a:bodyPr>
          <a:lstStyle/>
          <a:p>
            <a:r>
              <a:rPr lang="en-AU" dirty="0"/>
              <a:t>E33 (n=22)</a:t>
            </a:r>
            <a:endParaRPr lang="en-GB" dirty="0"/>
          </a:p>
        </p:txBody>
      </p:sp>
      <p:sp>
        <p:nvSpPr>
          <p:cNvPr id="6" name="TextBox 5">
            <a:extLst>
              <a:ext uri="{FF2B5EF4-FFF2-40B4-BE49-F238E27FC236}">
                <a16:creationId xmlns:a16="http://schemas.microsoft.com/office/drawing/2014/main" id="{358F0777-61A8-40FE-AD7B-CDA94956B080}"/>
              </a:ext>
            </a:extLst>
          </p:cNvPr>
          <p:cNvSpPr txBox="1"/>
          <p:nvPr/>
        </p:nvSpPr>
        <p:spPr>
          <a:xfrm>
            <a:off x="8264506" y="3462408"/>
            <a:ext cx="1072730" cy="369332"/>
          </a:xfrm>
          <a:prstGeom prst="rect">
            <a:avLst/>
          </a:prstGeom>
          <a:noFill/>
        </p:spPr>
        <p:txBody>
          <a:bodyPr wrap="none" rtlCol="0">
            <a:spAutoFit/>
          </a:bodyPr>
          <a:lstStyle/>
          <a:p>
            <a:r>
              <a:rPr lang="en-AU" dirty="0"/>
              <a:t>S33(n=8 )</a:t>
            </a:r>
            <a:endParaRPr lang="en-GB" dirty="0"/>
          </a:p>
        </p:txBody>
      </p:sp>
      <p:graphicFrame>
        <p:nvGraphicFramePr>
          <p:cNvPr id="9" name="Table 8">
            <a:extLst>
              <a:ext uri="{FF2B5EF4-FFF2-40B4-BE49-F238E27FC236}">
                <a16:creationId xmlns:a16="http://schemas.microsoft.com/office/drawing/2014/main" id="{47C6A8F3-2943-42B7-BF36-3F26B1B70E49}"/>
              </a:ext>
            </a:extLst>
          </p:cNvPr>
          <p:cNvGraphicFramePr>
            <a:graphicFrameLocks noGrp="1"/>
          </p:cNvGraphicFramePr>
          <p:nvPr>
            <p:extLst>
              <p:ext uri="{D42A27DB-BD31-4B8C-83A1-F6EECF244321}">
                <p14:modId xmlns:p14="http://schemas.microsoft.com/office/powerpoint/2010/main" val="2968035219"/>
              </p:ext>
            </p:extLst>
          </p:nvPr>
        </p:nvGraphicFramePr>
        <p:xfrm>
          <a:off x="1653626" y="4342215"/>
          <a:ext cx="8911772" cy="2097024"/>
        </p:xfrm>
        <a:graphic>
          <a:graphicData uri="http://schemas.openxmlformats.org/drawingml/2006/table">
            <a:tbl>
              <a:tblPr firstRow="1" firstCol="1" bandRow="1"/>
              <a:tblGrid>
                <a:gridCol w="4455886">
                  <a:extLst>
                    <a:ext uri="{9D8B030D-6E8A-4147-A177-3AD203B41FA5}">
                      <a16:colId xmlns:a16="http://schemas.microsoft.com/office/drawing/2014/main" val="4209566143"/>
                    </a:ext>
                  </a:extLst>
                </a:gridCol>
                <a:gridCol w="4455886">
                  <a:extLst>
                    <a:ext uri="{9D8B030D-6E8A-4147-A177-3AD203B41FA5}">
                      <a16:colId xmlns:a16="http://schemas.microsoft.com/office/drawing/2014/main" val="4240402911"/>
                    </a:ext>
                  </a:extLst>
                </a:gridCol>
              </a:tblGrid>
              <a:tr h="0">
                <a:tc>
                  <a:txBody>
                    <a:bodyPr/>
                    <a:lstStyle/>
                    <a:p>
                      <a:pPr algn="ctr">
                        <a:lnSpc>
                          <a:spcPct val="115000"/>
                        </a:lnSpc>
                        <a:spcBef>
                          <a:spcPts val="500"/>
                        </a:spcBef>
                        <a:spcAft>
                          <a:spcPts val="0"/>
                        </a:spcAft>
                      </a:pPr>
                      <a:r>
                        <a:rPr lang="en-GB" sz="1800" dirty="0">
                          <a:effectLst/>
                          <a:latin typeface="Calibri" panose="020F0502020204030204" pitchFamily="34" charset="0"/>
                          <a:ea typeface="MS Mincho" panose="02020609040205080304" pitchFamily="49" charset="-128"/>
                          <a:cs typeface="Times New Roman" panose="02020603050405020304" pitchFamily="18" charset="0"/>
                        </a:rPr>
                        <a:t> </a:t>
                      </a:r>
                      <a:r>
                        <a:rPr lang="en-GB" sz="18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Minimum number of samples per A5/E33 group expressing the peak</a:t>
                      </a:r>
                      <a:endParaRPr lang="en-GB"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7E6E6"/>
                    </a:solidFill>
                  </a:tcPr>
                </a:tc>
                <a:tc>
                  <a:txBody>
                    <a:bodyPr/>
                    <a:lstStyle/>
                    <a:p>
                      <a:pPr algn="ctr">
                        <a:lnSpc>
                          <a:spcPct val="115000"/>
                        </a:lnSpc>
                        <a:spcBef>
                          <a:spcPts val="500"/>
                        </a:spcBef>
                        <a:spcAft>
                          <a:spcPts val="0"/>
                        </a:spcAft>
                      </a:pPr>
                      <a:r>
                        <a:rPr lang="en-GB" sz="18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No. of peaks excluded using this criteria</a:t>
                      </a:r>
                      <a:endParaRPr lang="en-GB" sz="14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008310471"/>
                  </a:ext>
                </a:extLst>
              </a:tr>
              <a:tr h="0">
                <a:tc>
                  <a:txBody>
                    <a:bodyPr/>
                    <a:lstStyle/>
                    <a:p>
                      <a:pPr algn="ctr">
                        <a:lnSpc>
                          <a:spcPct val="115000"/>
                        </a:lnSpc>
                        <a:spcBef>
                          <a:spcPts val="500"/>
                        </a:spcBef>
                        <a:spcAft>
                          <a:spcPts val="0"/>
                        </a:spcAft>
                      </a:pPr>
                      <a:r>
                        <a:rPr lang="en-GB" sz="1800">
                          <a:effectLst/>
                          <a:latin typeface="Calibri" panose="020F0502020204030204" pitchFamily="34" charset="0"/>
                          <a:ea typeface="MS Mincho" panose="02020609040205080304" pitchFamily="49" charset="-128"/>
                          <a:cs typeface="Times New Roman" panose="02020603050405020304" pitchFamily="18" charset="0"/>
                        </a:rPr>
                        <a:t>0</a:t>
                      </a:r>
                      <a:endParaRPr lang="en-GB" sz="14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500"/>
                        </a:spcBef>
                        <a:spcAft>
                          <a:spcPts val="0"/>
                        </a:spcAft>
                      </a:pPr>
                      <a:r>
                        <a:rPr lang="en-GB" sz="1800">
                          <a:effectLst/>
                          <a:latin typeface="Calibri" panose="020F0502020204030204" pitchFamily="34" charset="0"/>
                          <a:ea typeface="MS Mincho" panose="02020609040205080304" pitchFamily="49" charset="-128"/>
                          <a:cs typeface="Times New Roman" panose="02020603050405020304" pitchFamily="18" charset="0"/>
                        </a:rPr>
                        <a:t>3,990</a:t>
                      </a:r>
                      <a:endParaRPr lang="en-GB" sz="14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908505"/>
                  </a:ext>
                </a:extLst>
              </a:tr>
              <a:tr h="0">
                <a:tc>
                  <a:txBody>
                    <a:bodyPr/>
                    <a:lstStyle/>
                    <a:p>
                      <a:pPr algn="ctr">
                        <a:lnSpc>
                          <a:spcPct val="115000"/>
                        </a:lnSpc>
                        <a:spcBef>
                          <a:spcPts val="500"/>
                        </a:spcBef>
                        <a:spcAft>
                          <a:spcPts val="0"/>
                        </a:spcAft>
                      </a:pPr>
                      <a:r>
                        <a:rPr lang="en-GB" sz="1800">
                          <a:effectLst/>
                          <a:latin typeface="Calibri" panose="020F0502020204030204" pitchFamily="34" charset="0"/>
                          <a:ea typeface="MS Mincho" panose="02020609040205080304" pitchFamily="49" charset="-128"/>
                          <a:cs typeface="Times New Roman" panose="02020603050405020304" pitchFamily="18" charset="0"/>
                        </a:rPr>
                        <a:t>1</a:t>
                      </a:r>
                      <a:endParaRPr lang="en-GB" sz="14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500"/>
                        </a:spcBef>
                        <a:spcAft>
                          <a:spcPts val="0"/>
                        </a:spcAft>
                      </a:pPr>
                      <a:r>
                        <a:rPr lang="en-GB" sz="1800">
                          <a:effectLst/>
                          <a:latin typeface="Calibri" panose="020F0502020204030204" pitchFamily="34" charset="0"/>
                          <a:ea typeface="MS Mincho" panose="02020609040205080304" pitchFamily="49" charset="-128"/>
                          <a:cs typeface="Times New Roman" panose="02020603050405020304" pitchFamily="18" charset="0"/>
                        </a:rPr>
                        <a:t>6,984</a:t>
                      </a:r>
                      <a:endParaRPr lang="en-GB" sz="14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8713114"/>
                  </a:ext>
                </a:extLst>
              </a:tr>
              <a:tr h="0">
                <a:tc>
                  <a:txBody>
                    <a:bodyPr/>
                    <a:lstStyle/>
                    <a:p>
                      <a:pPr algn="ctr">
                        <a:lnSpc>
                          <a:spcPct val="115000"/>
                        </a:lnSpc>
                        <a:spcBef>
                          <a:spcPts val="500"/>
                        </a:spcBef>
                        <a:spcAft>
                          <a:spcPts val="0"/>
                        </a:spcAft>
                      </a:pPr>
                      <a:r>
                        <a:rPr lang="en-GB" sz="1800">
                          <a:effectLst/>
                          <a:latin typeface="Calibri" panose="020F0502020204030204" pitchFamily="34" charset="0"/>
                          <a:ea typeface="MS Mincho" panose="02020609040205080304" pitchFamily="49" charset="-128"/>
                          <a:cs typeface="Times New Roman" panose="02020603050405020304" pitchFamily="18" charset="0"/>
                        </a:rPr>
                        <a:t>2</a:t>
                      </a:r>
                      <a:endParaRPr lang="en-GB" sz="14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500"/>
                        </a:spcBef>
                        <a:spcAft>
                          <a:spcPts val="0"/>
                        </a:spcAft>
                      </a:pPr>
                      <a:r>
                        <a:rPr lang="en-GB" sz="1800">
                          <a:effectLst/>
                          <a:latin typeface="Calibri" panose="020F0502020204030204" pitchFamily="34" charset="0"/>
                          <a:ea typeface="MS Mincho" panose="02020609040205080304" pitchFamily="49" charset="-128"/>
                          <a:cs typeface="Times New Roman" panose="02020603050405020304" pitchFamily="18" charset="0"/>
                        </a:rPr>
                        <a:t>8,644</a:t>
                      </a:r>
                      <a:endParaRPr lang="en-GB" sz="14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673578"/>
                  </a:ext>
                </a:extLst>
              </a:tr>
              <a:tr h="0">
                <a:tc>
                  <a:txBody>
                    <a:bodyPr/>
                    <a:lstStyle/>
                    <a:p>
                      <a:pPr algn="ctr">
                        <a:lnSpc>
                          <a:spcPct val="115000"/>
                        </a:lnSpc>
                        <a:spcBef>
                          <a:spcPts val="500"/>
                        </a:spcBef>
                        <a:spcAft>
                          <a:spcPts val="0"/>
                        </a:spcAft>
                      </a:pPr>
                      <a:r>
                        <a:rPr lang="en-GB" sz="1800">
                          <a:effectLst/>
                          <a:latin typeface="Calibri" panose="020F0502020204030204" pitchFamily="34" charset="0"/>
                          <a:ea typeface="MS Mincho" panose="02020609040205080304" pitchFamily="49" charset="-128"/>
                          <a:cs typeface="Times New Roman" panose="02020603050405020304" pitchFamily="18" charset="0"/>
                        </a:rPr>
                        <a:t>3</a:t>
                      </a:r>
                      <a:endParaRPr lang="en-GB" sz="14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500"/>
                        </a:spcBef>
                        <a:spcAft>
                          <a:spcPts val="0"/>
                        </a:spcAft>
                      </a:pPr>
                      <a:r>
                        <a:rPr lang="en-GB" sz="1800">
                          <a:effectLst/>
                          <a:latin typeface="Calibri" panose="020F0502020204030204" pitchFamily="34" charset="0"/>
                          <a:ea typeface="MS Mincho" panose="02020609040205080304" pitchFamily="49" charset="-128"/>
                          <a:cs typeface="Times New Roman" panose="02020603050405020304" pitchFamily="18" charset="0"/>
                        </a:rPr>
                        <a:t>9,789</a:t>
                      </a:r>
                      <a:endParaRPr lang="en-GB" sz="14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094468"/>
                  </a:ext>
                </a:extLst>
              </a:tr>
              <a:tr h="0">
                <a:tc>
                  <a:txBody>
                    <a:bodyPr/>
                    <a:lstStyle/>
                    <a:p>
                      <a:pPr algn="ctr">
                        <a:lnSpc>
                          <a:spcPct val="115000"/>
                        </a:lnSpc>
                        <a:spcBef>
                          <a:spcPts val="500"/>
                        </a:spcBef>
                        <a:spcAft>
                          <a:spcPts val="0"/>
                        </a:spcAft>
                      </a:pPr>
                      <a:r>
                        <a:rPr lang="en-GB" sz="1800">
                          <a:effectLst/>
                          <a:latin typeface="Calibri" panose="020F0502020204030204" pitchFamily="34" charset="0"/>
                          <a:ea typeface="MS Mincho" panose="02020609040205080304" pitchFamily="49" charset="-128"/>
                          <a:cs typeface="Times New Roman" panose="02020603050405020304" pitchFamily="18" charset="0"/>
                        </a:rPr>
                        <a:t>4</a:t>
                      </a:r>
                      <a:endParaRPr lang="en-GB" sz="14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500"/>
                        </a:spcBef>
                        <a:spcAft>
                          <a:spcPts val="0"/>
                        </a:spcAft>
                      </a:pPr>
                      <a:r>
                        <a:rPr lang="en-GB" sz="1800" dirty="0">
                          <a:effectLst/>
                          <a:latin typeface="Calibri" panose="020F0502020204030204" pitchFamily="34" charset="0"/>
                          <a:ea typeface="MS Mincho" panose="02020609040205080304" pitchFamily="49" charset="-128"/>
                          <a:cs typeface="Times New Roman" panose="02020603050405020304" pitchFamily="18" charset="0"/>
                        </a:rPr>
                        <a:t>10,700</a:t>
                      </a:r>
                      <a:endParaRPr lang="en-GB"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8359872"/>
                  </a:ext>
                </a:extLst>
              </a:tr>
            </a:tbl>
          </a:graphicData>
        </a:graphic>
      </p:graphicFrame>
    </p:spTree>
    <p:extLst>
      <p:ext uri="{BB962C8B-B14F-4D97-AF65-F5344CB8AC3E}">
        <p14:creationId xmlns:p14="http://schemas.microsoft.com/office/powerpoint/2010/main" val="2493847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BF21CA-F6CE-4EE5-A10F-AECE97CA6D23}"/>
              </a:ext>
            </a:extLst>
          </p:cNvPr>
          <p:cNvPicPr>
            <a:picLocks noChangeAspect="1"/>
          </p:cNvPicPr>
          <p:nvPr/>
        </p:nvPicPr>
        <p:blipFill>
          <a:blip r:embed="rId2"/>
          <a:stretch>
            <a:fillRect/>
          </a:stretch>
        </p:blipFill>
        <p:spPr>
          <a:xfrm>
            <a:off x="1176101" y="1858856"/>
            <a:ext cx="9839797" cy="4176122"/>
          </a:xfrm>
          <a:prstGeom prst="rect">
            <a:avLst/>
          </a:prstGeom>
        </p:spPr>
      </p:pic>
      <p:sp>
        <p:nvSpPr>
          <p:cNvPr id="2" name="Title 1">
            <a:extLst>
              <a:ext uri="{FF2B5EF4-FFF2-40B4-BE49-F238E27FC236}">
                <a16:creationId xmlns:a16="http://schemas.microsoft.com/office/drawing/2014/main" id="{ACBC2979-3B52-4FF7-90A2-F2F9640C422A}"/>
              </a:ext>
            </a:extLst>
          </p:cNvPr>
          <p:cNvSpPr>
            <a:spLocks noGrp="1"/>
          </p:cNvSpPr>
          <p:nvPr>
            <p:ph type="title"/>
          </p:nvPr>
        </p:nvSpPr>
        <p:spPr/>
        <p:txBody>
          <a:bodyPr/>
          <a:lstStyle/>
          <a:p>
            <a:r>
              <a:rPr lang="en-AU" dirty="0"/>
              <a:t>Distribution of discarded data</a:t>
            </a:r>
            <a:endParaRPr lang="en-GB" dirty="0"/>
          </a:p>
        </p:txBody>
      </p:sp>
      <p:sp>
        <p:nvSpPr>
          <p:cNvPr id="9" name="TextBox 8">
            <a:extLst>
              <a:ext uri="{FF2B5EF4-FFF2-40B4-BE49-F238E27FC236}">
                <a16:creationId xmlns:a16="http://schemas.microsoft.com/office/drawing/2014/main" id="{D4398AA3-02CE-4A5D-B36A-B4B8E15D69C5}"/>
              </a:ext>
            </a:extLst>
          </p:cNvPr>
          <p:cNvSpPr txBox="1"/>
          <p:nvPr/>
        </p:nvSpPr>
        <p:spPr>
          <a:xfrm>
            <a:off x="10253104" y="4582160"/>
            <a:ext cx="1580497" cy="369332"/>
          </a:xfrm>
          <a:prstGeom prst="rect">
            <a:avLst/>
          </a:prstGeom>
          <a:noFill/>
        </p:spPr>
        <p:txBody>
          <a:bodyPr wrap="none" rtlCol="0">
            <a:spAutoFit/>
          </a:bodyPr>
          <a:lstStyle/>
          <a:p>
            <a:r>
              <a:rPr lang="en-AU" dirty="0"/>
              <a:t>Discarded data</a:t>
            </a:r>
            <a:endParaRPr lang="en-GB" dirty="0"/>
          </a:p>
        </p:txBody>
      </p:sp>
    </p:spTree>
    <p:extLst>
      <p:ext uri="{BB962C8B-B14F-4D97-AF65-F5344CB8AC3E}">
        <p14:creationId xmlns:p14="http://schemas.microsoft.com/office/powerpoint/2010/main" val="2309742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C2979-3B52-4FF7-90A2-F2F9640C422A}"/>
              </a:ext>
            </a:extLst>
          </p:cNvPr>
          <p:cNvSpPr>
            <a:spLocks noGrp="1"/>
          </p:cNvSpPr>
          <p:nvPr>
            <p:ph type="title"/>
          </p:nvPr>
        </p:nvSpPr>
        <p:spPr/>
        <p:txBody>
          <a:bodyPr/>
          <a:lstStyle/>
          <a:p>
            <a:r>
              <a:rPr lang="en-AU" dirty="0"/>
              <a:t>Distribution of discarded data</a:t>
            </a:r>
            <a:endParaRPr lang="en-GB" dirty="0"/>
          </a:p>
        </p:txBody>
      </p:sp>
      <p:pic>
        <p:nvPicPr>
          <p:cNvPr id="3" name="Picture 2">
            <a:extLst>
              <a:ext uri="{FF2B5EF4-FFF2-40B4-BE49-F238E27FC236}">
                <a16:creationId xmlns:a16="http://schemas.microsoft.com/office/drawing/2014/main" id="{9834A270-19E7-49E7-8C54-9B3E3E4140F6}"/>
              </a:ext>
            </a:extLst>
          </p:cNvPr>
          <p:cNvPicPr>
            <a:picLocks noChangeAspect="1"/>
          </p:cNvPicPr>
          <p:nvPr/>
        </p:nvPicPr>
        <p:blipFill>
          <a:blip r:embed="rId2"/>
          <a:stretch>
            <a:fillRect/>
          </a:stretch>
        </p:blipFill>
        <p:spPr>
          <a:xfrm>
            <a:off x="1176101" y="1862956"/>
            <a:ext cx="9839797" cy="4176122"/>
          </a:xfrm>
          <a:prstGeom prst="rect">
            <a:avLst/>
          </a:prstGeom>
        </p:spPr>
      </p:pic>
      <p:sp>
        <p:nvSpPr>
          <p:cNvPr id="10" name="TextBox 9">
            <a:extLst>
              <a:ext uri="{FF2B5EF4-FFF2-40B4-BE49-F238E27FC236}">
                <a16:creationId xmlns:a16="http://schemas.microsoft.com/office/drawing/2014/main" id="{DE322A03-ACC5-47FC-B975-426E05EAA00E}"/>
              </a:ext>
            </a:extLst>
          </p:cNvPr>
          <p:cNvSpPr txBox="1"/>
          <p:nvPr/>
        </p:nvSpPr>
        <p:spPr>
          <a:xfrm>
            <a:off x="10253104" y="4582160"/>
            <a:ext cx="1580497" cy="369332"/>
          </a:xfrm>
          <a:prstGeom prst="rect">
            <a:avLst/>
          </a:prstGeom>
          <a:noFill/>
        </p:spPr>
        <p:txBody>
          <a:bodyPr wrap="none" rtlCol="0">
            <a:spAutoFit/>
          </a:bodyPr>
          <a:lstStyle/>
          <a:p>
            <a:r>
              <a:rPr lang="en-AU" dirty="0"/>
              <a:t>Discarded data</a:t>
            </a:r>
            <a:endParaRPr lang="en-GB" dirty="0"/>
          </a:p>
        </p:txBody>
      </p:sp>
    </p:spTree>
    <p:extLst>
      <p:ext uri="{BB962C8B-B14F-4D97-AF65-F5344CB8AC3E}">
        <p14:creationId xmlns:p14="http://schemas.microsoft.com/office/powerpoint/2010/main" val="3365872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C2979-3B52-4FF7-90A2-F2F9640C422A}"/>
              </a:ext>
            </a:extLst>
          </p:cNvPr>
          <p:cNvSpPr>
            <a:spLocks noGrp="1"/>
          </p:cNvSpPr>
          <p:nvPr>
            <p:ph type="title"/>
          </p:nvPr>
        </p:nvSpPr>
        <p:spPr/>
        <p:txBody>
          <a:bodyPr/>
          <a:lstStyle/>
          <a:p>
            <a:r>
              <a:rPr lang="en-AU" dirty="0"/>
              <a:t>Distribution of discarded data</a:t>
            </a:r>
            <a:endParaRPr lang="en-GB" dirty="0"/>
          </a:p>
        </p:txBody>
      </p:sp>
      <p:pic>
        <p:nvPicPr>
          <p:cNvPr id="3" name="Picture 2">
            <a:extLst>
              <a:ext uri="{FF2B5EF4-FFF2-40B4-BE49-F238E27FC236}">
                <a16:creationId xmlns:a16="http://schemas.microsoft.com/office/drawing/2014/main" id="{4533E6AD-02C4-4A36-B615-DF82BD64B4B9}"/>
              </a:ext>
            </a:extLst>
          </p:cNvPr>
          <p:cNvPicPr>
            <a:picLocks noChangeAspect="1"/>
          </p:cNvPicPr>
          <p:nvPr/>
        </p:nvPicPr>
        <p:blipFill>
          <a:blip r:embed="rId2"/>
          <a:stretch>
            <a:fillRect/>
          </a:stretch>
        </p:blipFill>
        <p:spPr>
          <a:xfrm>
            <a:off x="1203555" y="1825660"/>
            <a:ext cx="9839797" cy="4176122"/>
          </a:xfrm>
          <a:prstGeom prst="rect">
            <a:avLst/>
          </a:prstGeom>
        </p:spPr>
      </p:pic>
      <p:sp>
        <p:nvSpPr>
          <p:cNvPr id="9" name="TextBox 8">
            <a:extLst>
              <a:ext uri="{FF2B5EF4-FFF2-40B4-BE49-F238E27FC236}">
                <a16:creationId xmlns:a16="http://schemas.microsoft.com/office/drawing/2014/main" id="{8F2E8E13-70F7-42D8-9689-6485B6ADC825}"/>
              </a:ext>
            </a:extLst>
          </p:cNvPr>
          <p:cNvSpPr txBox="1"/>
          <p:nvPr/>
        </p:nvSpPr>
        <p:spPr>
          <a:xfrm>
            <a:off x="10253104" y="4582160"/>
            <a:ext cx="1580497" cy="369332"/>
          </a:xfrm>
          <a:prstGeom prst="rect">
            <a:avLst/>
          </a:prstGeom>
          <a:noFill/>
        </p:spPr>
        <p:txBody>
          <a:bodyPr wrap="none" rtlCol="0">
            <a:spAutoFit/>
          </a:bodyPr>
          <a:lstStyle/>
          <a:p>
            <a:r>
              <a:rPr lang="en-AU" dirty="0"/>
              <a:t>Discarded data</a:t>
            </a:r>
            <a:endParaRPr lang="en-GB" dirty="0"/>
          </a:p>
        </p:txBody>
      </p:sp>
    </p:spTree>
    <p:extLst>
      <p:ext uri="{BB962C8B-B14F-4D97-AF65-F5344CB8AC3E}">
        <p14:creationId xmlns:p14="http://schemas.microsoft.com/office/powerpoint/2010/main" val="2672380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C2979-3B52-4FF7-90A2-F2F9640C422A}"/>
              </a:ext>
            </a:extLst>
          </p:cNvPr>
          <p:cNvSpPr>
            <a:spLocks noGrp="1"/>
          </p:cNvSpPr>
          <p:nvPr>
            <p:ph type="title"/>
          </p:nvPr>
        </p:nvSpPr>
        <p:spPr/>
        <p:txBody>
          <a:bodyPr/>
          <a:lstStyle/>
          <a:p>
            <a:r>
              <a:rPr lang="en-AU" dirty="0"/>
              <a:t>Distribution of discarded data</a:t>
            </a:r>
            <a:endParaRPr lang="en-GB" dirty="0"/>
          </a:p>
        </p:txBody>
      </p:sp>
      <p:pic>
        <p:nvPicPr>
          <p:cNvPr id="3" name="Picture 2">
            <a:extLst>
              <a:ext uri="{FF2B5EF4-FFF2-40B4-BE49-F238E27FC236}">
                <a16:creationId xmlns:a16="http://schemas.microsoft.com/office/drawing/2014/main" id="{CB95EC85-DFC9-489C-AE57-4450D409542F}"/>
              </a:ext>
            </a:extLst>
          </p:cNvPr>
          <p:cNvPicPr>
            <a:picLocks noChangeAspect="1"/>
          </p:cNvPicPr>
          <p:nvPr/>
        </p:nvPicPr>
        <p:blipFill>
          <a:blip r:embed="rId2"/>
          <a:stretch>
            <a:fillRect/>
          </a:stretch>
        </p:blipFill>
        <p:spPr>
          <a:xfrm>
            <a:off x="1197459" y="1844590"/>
            <a:ext cx="9845893" cy="4176122"/>
          </a:xfrm>
          <a:prstGeom prst="rect">
            <a:avLst/>
          </a:prstGeom>
        </p:spPr>
      </p:pic>
      <p:sp>
        <p:nvSpPr>
          <p:cNvPr id="9" name="TextBox 8">
            <a:extLst>
              <a:ext uri="{FF2B5EF4-FFF2-40B4-BE49-F238E27FC236}">
                <a16:creationId xmlns:a16="http://schemas.microsoft.com/office/drawing/2014/main" id="{EBE4F699-A275-4EC5-9FDA-36E4432A24FA}"/>
              </a:ext>
            </a:extLst>
          </p:cNvPr>
          <p:cNvSpPr txBox="1"/>
          <p:nvPr/>
        </p:nvSpPr>
        <p:spPr>
          <a:xfrm>
            <a:off x="10253104" y="4582160"/>
            <a:ext cx="1580497" cy="369332"/>
          </a:xfrm>
          <a:prstGeom prst="rect">
            <a:avLst/>
          </a:prstGeom>
          <a:noFill/>
        </p:spPr>
        <p:txBody>
          <a:bodyPr wrap="none" rtlCol="0">
            <a:spAutoFit/>
          </a:bodyPr>
          <a:lstStyle/>
          <a:p>
            <a:r>
              <a:rPr lang="en-AU" dirty="0"/>
              <a:t>Discarded data</a:t>
            </a:r>
            <a:endParaRPr lang="en-GB" dirty="0"/>
          </a:p>
        </p:txBody>
      </p:sp>
    </p:spTree>
    <p:extLst>
      <p:ext uri="{BB962C8B-B14F-4D97-AF65-F5344CB8AC3E}">
        <p14:creationId xmlns:p14="http://schemas.microsoft.com/office/powerpoint/2010/main" val="26434845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C2979-3B52-4FF7-90A2-F2F9640C422A}"/>
              </a:ext>
            </a:extLst>
          </p:cNvPr>
          <p:cNvSpPr>
            <a:spLocks noGrp="1"/>
          </p:cNvSpPr>
          <p:nvPr>
            <p:ph type="title"/>
          </p:nvPr>
        </p:nvSpPr>
        <p:spPr/>
        <p:txBody>
          <a:bodyPr/>
          <a:lstStyle/>
          <a:p>
            <a:r>
              <a:rPr lang="en-AU" dirty="0"/>
              <a:t>Distribution of discarded data</a:t>
            </a:r>
            <a:endParaRPr lang="en-GB" dirty="0"/>
          </a:p>
        </p:txBody>
      </p:sp>
      <p:pic>
        <p:nvPicPr>
          <p:cNvPr id="3" name="Picture 2">
            <a:extLst>
              <a:ext uri="{FF2B5EF4-FFF2-40B4-BE49-F238E27FC236}">
                <a16:creationId xmlns:a16="http://schemas.microsoft.com/office/drawing/2014/main" id="{D06CC829-ECF1-4E41-B4B1-C69987D9160D}"/>
              </a:ext>
            </a:extLst>
          </p:cNvPr>
          <p:cNvPicPr>
            <a:picLocks noChangeAspect="1"/>
          </p:cNvPicPr>
          <p:nvPr/>
        </p:nvPicPr>
        <p:blipFill>
          <a:blip r:embed="rId2"/>
          <a:stretch>
            <a:fillRect/>
          </a:stretch>
        </p:blipFill>
        <p:spPr>
          <a:xfrm>
            <a:off x="1173053" y="1888083"/>
            <a:ext cx="9845893" cy="4182218"/>
          </a:xfrm>
          <a:prstGeom prst="rect">
            <a:avLst/>
          </a:prstGeom>
        </p:spPr>
      </p:pic>
      <p:sp>
        <p:nvSpPr>
          <p:cNvPr id="12" name="TextBox 11">
            <a:extLst>
              <a:ext uri="{FF2B5EF4-FFF2-40B4-BE49-F238E27FC236}">
                <a16:creationId xmlns:a16="http://schemas.microsoft.com/office/drawing/2014/main" id="{477C658F-B582-4593-9EB4-7A69D8B60C01}"/>
              </a:ext>
            </a:extLst>
          </p:cNvPr>
          <p:cNvSpPr txBox="1"/>
          <p:nvPr/>
        </p:nvSpPr>
        <p:spPr>
          <a:xfrm>
            <a:off x="10253104" y="4582160"/>
            <a:ext cx="1580497" cy="369332"/>
          </a:xfrm>
          <a:prstGeom prst="rect">
            <a:avLst/>
          </a:prstGeom>
          <a:noFill/>
        </p:spPr>
        <p:txBody>
          <a:bodyPr wrap="none" rtlCol="0">
            <a:spAutoFit/>
          </a:bodyPr>
          <a:lstStyle/>
          <a:p>
            <a:r>
              <a:rPr lang="en-AU" dirty="0"/>
              <a:t>Discarded data</a:t>
            </a:r>
            <a:endParaRPr lang="en-GB" dirty="0"/>
          </a:p>
        </p:txBody>
      </p:sp>
    </p:spTree>
    <p:extLst>
      <p:ext uri="{BB962C8B-B14F-4D97-AF65-F5344CB8AC3E}">
        <p14:creationId xmlns:p14="http://schemas.microsoft.com/office/powerpoint/2010/main" val="4217835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9A24D-AA17-4694-A53A-908D563B3366}"/>
              </a:ext>
            </a:extLst>
          </p:cNvPr>
          <p:cNvSpPr>
            <a:spLocks noGrp="1"/>
          </p:cNvSpPr>
          <p:nvPr>
            <p:ph type="title"/>
          </p:nvPr>
        </p:nvSpPr>
        <p:spPr/>
        <p:txBody>
          <a:bodyPr/>
          <a:lstStyle/>
          <a:p>
            <a:r>
              <a:rPr lang="en-AU" dirty="0"/>
              <a:t>What to do with the zeroes</a:t>
            </a:r>
            <a:endParaRPr lang="en-GB" dirty="0"/>
          </a:p>
        </p:txBody>
      </p:sp>
      <p:sp>
        <p:nvSpPr>
          <p:cNvPr id="3" name="Content Placeholder 2">
            <a:extLst>
              <a:ext uri="{FF2B5EF4-FFF2-40B4-BE49-F238E27FC236}">
                <a16:creationId xmlns:a16="http://schemas.microsoft.com/office/drawing/2014/main" id="{4A0B425E-CE5B-4696-8D81-089ECB7FCBC7}"/>
              </a:ext>
            </a:extLst>
          </p:cNvPr>
          <p:cNvSpPr>
            <a:spLocks noGrp="1"/>
          </p:cNvSpPr>
          <p:nvPr>
            <p:ph idx="1"/>
          </p:nvPr>
        </p:nvSpPr>
        <p:spPr/>
        <p:txBody>
          <a:bodyPr/>
          <a:lstStyle/>
          <a:p>
            <a:r>
              <a:rPr lang="en-AU" dirty="0"/>
              <a:t>Most zeroes were due to low levels of that molecule generally, so could be removed without affecting the analysis.</a:t>
            </a:r>
          </a:p>
          <a:p>
            <a:r>
              <a:rPr lang="en-AU" dirty="0"/>
              <a:t>A subset looked different…</a:t>
            </a:r>
            <a:endParaRPr lang="en-GB" dirty="0"/>
          </a:p>
        </p:txBody>
      </p:sp>
      <p:pic>
        <p:nvPicPr>
          <p:cNvPr id="4" name="Picture 3">
            <a:extLst>
              <a:ext uri="{FF2B5EF4-FFF2-40B4-BE49-F238E27FC236}">
                <a16:creationId xmlns:a16="http://schemas.microsoft.com/office/drawing/2014/main" id="{3FACFF7F-C793-4AA2-864D-BBBD0340CE47}"/>
              </a:ext>
            </a:extLst>
          </p:cNvPr>
          <p:cNvPicPr>
            <a:picLocks noChangeAspect="1"/>
          </p:cNvPicPr>
          <p:nvPr/>
        </p:nvPicPr>
        <p:blipFill rotWithShape="1">
          <a:blip r:embed="rId2"/>
          <a:srcRect l="3957" t="82299"/>
          <a:stretch/>
        </p:blipFill>
        <p:spPr>
          <a:xfrm>
            <a:off x="1764474" y="3372620"/>
            <a:ext cx="8607391" cy="3094803"/>
          </a:xfrm>
          <a:prstGeom prst="rect">
            <a:avLst/>
          </a:prstGeom>
        </p:spPr>
      </p:pic>
    </p:spTree>
    <p:extLst>
      <p:ext uri="{BB962C8B-B14F-4D97-AF65-F5344CB8AC3E}">
        <p14:creationId xmlns:p14="http://schemas.microsoft.com/office/powerpoint/2010/main" val="3872818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CEF46-4612-4A85-92A6-4A4EC044CF00}"/>
              </a:ext>
            </a:extLst>
          </p:cNvPr>
          <p:cNvSpPr>
            <a:spLocks noGrp="1"/>
          </p:cNvSpPr>
          <p:nvPr>
            <p:ph type="title"/>
          </p:nvPr>
        </p:nvSpPr>
        <p:spPr/>
        <p:txBody>
          <a:bodyPr/>
          <a:lstStyle/>
          <a:p>
            <a:r>
              <a:rPr lang="en-AU" dirty="0"/>
              <a:t>Upshot…		</a:t>
            </a:r>
            <a:endParaRPr lang="en-GB" dirty="0"/>
          </a:p>
        </p:txBody>
      </p:sp>
      <p:sp>
        <p:nvSpPr>
          <p:cNvPr id="3" name="Content Placeholder 2">
            <a:extLst>
              <a:ext uri="{FF2B5EF4-FFF2-40B4-BE49-F238E27FC236}">
                <a16:creationId xmlns:a16="http://schemas.microsoft.com/office/drawing/2014/main" id="{D7173F88-A9BF-426B-A4D2-9D80AADA009C}"/>
              </a:ext>
            </a:extLst>
          </p:cNvPr>
          <p:cNvSpPr>
            <a:spLocks noGrp="1"/>
          </p:cNvSpPr>
          <p:nvPr>
            <p:ph idx="1"/>
          </p:nvPr>
        </p:nvSpPr>
        <p:spPr/>
        <p:txBody>
          <a:bodyPr/>
          <a:lstStyle/>
          <a:p>
            <a:r>
              <a:rPr lang="en-AU" dirty="0"/>
              <a:t>You can have more than one type of data in your data!</a:t>
            </a:r>
          </a:p>
          <a:p>
            <a:pPr lvl="1"/>
            <a:r>
              <a:rPr lang="en-AU" dirty="0"/>
              <a:t>In this case for some molecules there was an on/off which could be lost if the zeroes weren’t treated correctly.	</a:t>
            </a:r>
          </a:p>
          <a:p>
            <a:r>
              <a:rPr lang="en-GB" dirty="0"/>
              <a:t>This was important for the later choice of mixture models.</a:t>
            </a:r>
          </a:p>
          <a:p>
            <a:pPr marL="457200" lvl="1" indent="0">
              <a:buNone/>
            </a:pPr>
            <a:endParaRPr lang="en-GB" dirty="0"/>
          </a:p>
        </p:txBody>
      </p:sp>
    </p:spTree>
    <p:extLst>
      <p:ext uri="{BB962C8B-B14F-4D97-AF65-F5344CB8AC3E}">
        <p14:creationId xmlns:p14="http://schemas.microsoft.com/office/powerpoint/2010/main" val="450196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8C63-14B7-4272-9B64-8500D79CAB32}"/>
              </a:ext>
            </a:extLst>
          </p:cNvPr>
          <p:cNvSpPr>
            <a:spLocks noGrp="1"/>
          </p:cNvSpPr>
          <p:nvPr>
            <p:ph type="title"/>
          </p:nvPr>
        </p:nvSpPr>
        <p:spPr/>
        <p:txBody>
          <a:bodyPr/>
          <a:lstStyle/>
          <a:p>
            <a:r>
              <a:rPr lang="en-AU" dirty="0"/>
              <a:t>Basic steps of data pre-processing</a:t>
            </a:r>
            <a:endParaRPr lang="en-GB" dirty="0"/>
          </a:p>
        </p:txBody>
      </p:sp>
      <p:sp>
        <p:nvSpPr>
          <p:cNvPr id="3" name="Content Placeholder 2">
            <a:extLst>
              <a:ext uri="{FF2B5EF4-FFF2-40B4-BE49-F238E27FC236}">
                <a16:creationId xmlns:a16="http://schemas.microsoft.com/office/drawing/2014/main" id="{78D92113-CC61-478E-8F15-5A3FF3DE701F}"/>
              </a:ext>
            </a:extLst>
          </p:cNvPr>
          <p:cNvSpPr>
            <a:spLocks noGrp="1"/>
          </p:cNvSpPr>
          <p:nvPr>
            <p:ph idx="1"/>
          </p:nvPr>
        </p:nvSpPr>
        <p:spPr/>
        <p:txBody>
          <a:bodyPr/>
          <a:lstStyle/>
          <a:p>
            <a:pPr marL="514350" indent="-514350">
              <a:buFont typeface="+mj-lt"/>
              <a:buAutoNum type="arabicPeriod"/>
            </a:pPr>
            <a:r>
              <a:rPr lang="en-AU" dirty="0">
                <a:solidFill>
                  <a:schemeClr val="tx1">
                    <a:lumMod val="50000"/>
                    <a:lumOff val="50000"/>
                  </a:schemeClr>
                </a:solidFill>
              </a:rPr>
              <a:t>Understand where your data have come from.</a:t>
            </a:r>
          </a:p>
          <a:p>
            <a:pPr marL="514350" indent="-514350">
              <a:buFont typeface="+mj-lt"/>
              <a:buAutoNum type="arabicPeriod"/>
            </a:pPr>
            <a:r>
              <a:rPr lang="en-AU" dirty="0">
                <a:solidFill>
                  <a:schemeClr val="tx1">
                    <a:lumMod val="50000"/>
                    <a:lumOff val="50000"/>
                  </a:schemeClr>
                </a:solidFill>
              </a:rPr>
              <a:t>Look at your data graphically</a:t>
            </a:r>
          </a:p>
          <a:p>
            <a:pPr marL="514350" indent="-514350">
              <a:buFont typeface="+mj-lt"/>
              <a:buAutoNum type="arabicPeriod"/>
            </a:pPr>
            <a:r>
              <a:rPr lang="en-AU" dirty="0">
                <a:solidFill>
                  <a:schemeClr val="tx1">
                    <a:lumMod val="50000"/>
                    <a:lumOff val="50000"/>
                  </a:schemeClr>
                </a:solidFill>
              </a:rPr>
              <a:t>Transform data as needed</a:t>
            </a:r>
          </a:p>
          <a:p>
            <a:pPr marL="514350" indent="-514350">
              <a:buFont typeface="+mj-lt"/>
              <a:buAutoNum type="arabicPeriod"/>
            </a:pPr>
            <a:r>
              <a:rPr lang="en-AU" dirty="0">
                <a:solidFill>
                  <a:schemeClr val="tx1">
                    <a:lumMod val="50000"/>
                    <a:lumOff val="50000"/>
                  </a:schemeClr>
                </a:solidFill>
              </a:rPr>
              <a:t>Check and deal with missing values</a:t>
            </a:r>
          </a:p>
          <a:p>
            <a:pPr marL="514350" indent="-514350">
              <a:buFont typeface="+mj-lt"/>
              <a:buAutoNum type="arabicPeriod"/>
            </a:pPr>
            <a:r>
              <a:rPr lang="en-AU" dirty="0">
                <a:solidFill>
                  <a:srgbClr val="7030A0"/>
                </a:solidFill>
              </a:rPr>
              <a:t>See what needs to be a categorical value</a:t>
            </a:r>
          </a:p>
          <a:p>
            <a:pPr marL="514350" indent="-514350">
              <a:buFont typeface="+mj-lt"/>
              <a:buAutoNum type="arabicPeriod"/>
            </a:pPr>
            <a:r>
              <a:rPr lang="en-AU" dirty="0"/>
              <a:t>Normalise</a:t>
            </a:r>
          </a:p>
          <a:p>
            <a:pPr marL="514350" indent="-514350">
              <a:buFont typeface="+mj-lt"/>
              <a:buAutoNum type="arabicPeriod"/>
            </a:pPr>
            <a:r>
              <a:rPr lang="en-AU" dirty="0"/>
              <a:t>Now you have a dataset.  Feel free to analyse at will</a:t>
            </a:r>
            <a:endParaRPr lang="en-GB" dirty="0"/>
          </a:p>
        </p:txBody>
      </p:sp>
    </p:spTree>
    <p:extLst>
      <p:ext uri="{BB962C8B-B14F-4D97-AF65-F5344CB8AC3E}">
        <p14:creationId xmlns:p14="http://schemas.microsoft.com/office/powerpoint/2010/main" val="2264613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8C63-14B7-4272-9B64-8500D79CAB32}"/>
              </a:ext>
            </a:extLst>
          </p:cNvPr>
          <p:cNvSpPr>
            <a:spLocks noGrp="1"/>
          </p:cNvSpPr>
          <p:nvPr>
            <p:ph type="title"/>
          </p:nvPr>
        </p:nvSpPr>
        <p:spPr/>
        <p:txBody>
          <a:bodyPr/>
          <a:lstStyle/>
          <a:p>
            <a:r>
              <a:rPr lang="en-AU" dirty="0"/>
              <a:t>Basic steps of data pre-processing</a:t>
            </a:r>
            <a:endParaRPr lang="en-GB" dirty="0"/>
          </a:p>
        </p:txBody>
      </p:sp>
      <p:sp>
        <p:nvSpPr>
          <p:cNvPr id="3" name="Content Placeholder 2">
            <a:extLst>
              <a:ext uri="{FF2B5EF4-FFF2-40B4-BE49-F238E27FC236}">
                <a16:creationId xmlns:a16="http://schemas.microsoft.com/office/drawing/2014/main" id="{78D92113-CC61-478E-8F15-5A3FF3DE701F}"/>
              </a:ext>
            </a:extLst>
          </p:cNvPr>
          <p:cNvSpPr>
            <a:spLocks noGrp="1"/>
          </p:cNvSpPr>
          <p:nvPr>
            <p:ph idx="1"/>
          </p:nvPr>
        </p:nvSpPr>
        <p:spPr/>
        <p:txBody>
          <a:bodyPr/>
          <a:lstStyle/>
          <a:p>
            <a:pPr marL="514350" indent="-514350">
              <a:buFont typeface="+mj-lt"/>
              <a:buAutoNum type="arabicPeriod"/>
            </a:pPr>
            <a:r>
              <a:rPr lang="en-AU" dirty="0">
                <a:solidFill>
                  <a:schemeClr val="tx1">
                    <a:lumMod val="50000"/>
                    <a:lumOff val="50000"/>
                  </a:schemeClr>
                </a:solidFill>
              </a:rPr>
              <a:t>Understand where your data have come from.</a:t>
            </a:r>
          </a:p>
          <a:p>
            <a:pPr marL="514350" indent="-514350">
              <a:buFont typeface="+mj-lt"/>
              <a:buAutoNum type="arabicPeriod"/>
            </a:pPr>
            <a:r>
              <a:rPr lang="en-AU" dirty="0">
                <a:solidFill>
                  <a:schemeClr val="tx1">
                    <a:lumMod val="50000"/>
                    <a:lumOff val="50000"/>
                  </a:schemeClr>
                </a:solidFill>
              </a:rPr>
              <a:t>Look at your data graphically</a:t>
            </a:r>
          </a:p>
          <a:p>
            <a:pPr marL="514350" indent="-514350">
              <a:buFont typeface="+mj-lt"/>
              <a:buAutoNum type="arabicPeriod"/>
            </a:pPr>
            <a:r>
              <a:rPr lang="en-AU" dirty="0">
                <a:solidFill>
                  <a:schemeClr val="tx1">
                    <a:lumMod val="50000"/>
                    <a:lumOff val="50000"/>
                  </a:schemeClr>
                </a:solidFill>
              </a:rPr>
              <a:t>Transform data as needed</a:t>
            </a:r>
          </a:p>
          <a:p>
            <a:pPr marL="514350" indent="-514350">
              <a:buFont typeface="+mj-lt"/>
              <a:buAutoNum type="arabicPeriod"/>
            </a:pPr>
            <a:r>
              <a:rPr lang="en-AU" dirty="0">
                <a:solidFill>
                  <a:schemeClr val="tx1">
                    <a:lumMod val="50000"/>
                    <a:lumOff val="50000"/>
                  </a:schemeClr>
                </a:solidFill>
              </a:rPr>
              <a:t>Check and deal with missing values</a:t>
            </a:r>
          </a:p>
          <a:p>
            <a:pPr marL="514350" indent="-514350">
              <a:buFont typeface="+mj-lt"/>
              <a:buAutoNum type="arabicPeriod"/>
            </a:pPr>
            <a:r>
              <a:rPr lang="en-AU" dirty="0">
                <a:solidFill>
                  <a:schemeClr val="tx1">
                    <a:lumMod val="50000"/>
                    <a:lumOff val="50000"/>
                  </a:schemeClr>
                </a:solidFill>
              </a:rPr>
              <a:t>See what needs to be a categorical value</a:t>
            </a:r>
          </a:p>
          <a:p>
            <a:pPr marL="514350" indent="-514350">
              <a:buFont typeface="+mj-lt"/>
              <a:buAutoNum type="arabicPeriod"/>
            </a:pPr>
            <a:r>
              <a:rPr lang="en-AU" dirty="0">
                <a:solidFill>
                  <a:srgbClr val="7030A0"/>
                </a:solidFill>
              </a:rPr>
              <a:t>Normalise</a:t>
            </a:r>
          </a:p>
          <a:p>
            <a:pPr marL="514350" indent="-514350">
              <a:buFont typeface="+mj-lt"/>
              <a:buAutoNum type="arabicPeriod"/>
            </a:pPr>
            <a:r>
              <a:rPr lang="en-AU" dirty="0"/>
              <a:t>Now you have a dataset.  Feel free to analyse at will</a:t>
            </a:r>
            <a:endParaRPr lang="en-GB" dirty="0"/>
          </a:p>
        </p:txBody>
      </p:sp>
    </p:spTree>
    <p:extLst>
      <p:ext uri="{BB962C8B-B14F-4D97-AF65-F5344CB8AC3E}">
        <p14:creationId xmlns:p14="http://schemas.microsoft.com/office/powerpoint/2010/main" val="3425580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95D06E-8512-4AF0-BD54-3FEAC5505E0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254929" y="1441095"/>
            <a:ext cx="2583402" cy="4126096"/>
          </a:xfrm>
          <a:prstGeom prst="rect">
            <a:avLst/>
          </a:prstGeom>
        </p:spPr>
      </p:pic>
      <p:sp>
        <p:nvSpPr>
          <p:cNvPr id="6" name="Arrow: Right 5">
            <a:extLst>
              <a:ext uri="{FF2B5EF4-FFF2-40B4-BE49-F238E27FC236}">
                <a16:creationId xmlns:a16="http://schemas.microsoft.com/office/drawing/2014/main" id="{1A5D1C18-93AF-43A6-8D79-E232F1107DCC}"/>
              </a:ext>
            </a:extLst>
          </p:cNvPr>
          <p:cNvSpPr/>
          <p:nvPr/>
        </p:nvSpPr>
        <p:spPr>
          <a:xfrm>
            <a:off x="5069150" y="3266983"/>
            <a:ext cx="2157273" cy="470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A3931D1-664C-4429-859B-8CF60F0A54DF}"/>
              </a:ext>
            </a:extLst>
          </p:cNvPr>
          <p:cNvSpPr txBox="1"/>
          <p:nvPr/>
        </p:nvSpPr>
        <p:spPr>
          <a:xfrm>
            <a:off x="5029459" y="2831977"/>
            <a:ext cx="2054922" cy="369332"/>
          </a:xfrm>
          <a:prstGeom prst="rect">
            <a:avLst/>
          </a:prstGeom>
          <a:noFill/>
        </p:spPr>
        <p:txBody>
          <a:bodyPr wrap="none" rtlCol="0">
            <a:spAutoFit/>
          </a:bodyPr>
          <a:lstStyle/>
          <a:p>
            <a:r>
              <a:rPr lang="en-AU" dirty="0"/>
              <a:t>Data pre-processing</a:t>
            </a:r>
            <a:endParaRPr lang="en-GB" dirty="0"/>
          </a:p>
        </p:txBody>
      </p:sp>
      <p:pic>
        <p:nvPicPr>
          <p:cNvPr id="8" name="Picture 2" descr="Image result for slob">
            <a:extLst>
              <a:ext uri="{FF2B5EF4-FFF2-40B4-BE49-F238E27FC236}">
                <a16:creationId xmlns:a16="http://schemas.microsoft.com/office/drawing/2014/main" id="{0AD33484-4A29-47A9-85F7-4FB920E9FF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7457242" y="1441095"/>
            <a:ext cx="3133818" cy="4158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1040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81FC-40AE-4AFB-95E6-AB4A50C6D363}"/>
              </a:ext>
            </a:extLst>
          </p:cNvPr>
          <p:cNvSpPr>
            <a:spLocks noGrp="1"/>
          </p:cNvSpPr>
          <p:nvPr>
            <p:ph type="title"/>
          </p:nvPr>
        </p:nvSpPr>
        <p:spPr/>
        <p:txBody>
          <a:bodyPr/>
          <a:lstStyle/>
          <a:p>
            <a:r>
              <a:rPr lang="en-AU" dirty="0"/>
              <a:t>Normalising</a:t>
            </a:r>
            <a:endParaRPr lang="en-GB" dirty="0"/>
          </a:p>
        </p:txBody>
      </p:sp>
      <p:sp>
        <p:nvSpPr>
          <p:cNvPr id="3" name="Content Placeholder 2">
            <a:extLst>
              <a:ext uri="{FF2B5EF4-FFF2-40B4-BE49-F238E27FC236}">
                <a16:creationId xmlns:a16="http://schemas.microsoft.com/office/drawing/2014/main" id="{9ED1D705-9229-4E9F-BBDB-F505A015054D}"/>
              </a:ext>
            </a:extLst>
          </p:cNvPr>
          <p:cNvSpPr>
            <a:spLocks noGrp="1"/>
          </p:cNvSpPr>
          <p:nvPr>
            <p:ph idx="1"/>
          </p:nvPr>
        </p:nvSpPr>
        <p:spPr>
          <a:xfrm>
            <a:off x="838200" y="1825624"/>
            <a:ext cx="10515600" cy="4859655"/>
          </a:xfrm>
        </p:spPr>
        <p:txBody>
          <a:bodyPr>
            <a:normAutofit fontScale="70000" lnSpcReduction="20000"/>
          </a:bodyPr>
          <a:lstStyle/>
          <a:p>
            <a:r>
              <a:rPr lang="en-GB" dirty="0"/>
              <a:t>Adjusting the data so that the distributions of the individual samples are matched and can be compared without bias caused by experimental, rather than patient, variation.</a:t>
            </a:r>
          </a:p>
          <a:p>
            <a:r>
              <a:rPr lang="en-GB" dirty="0"/>
              <a:t>Many methods available.</a:t>
            </a:r>
          </a:p>
          <a:p>
            <a:r>
              <a:rPr lang="en-GB" dirty="0"/>
              <a:t>Cheat: </a:t>
            </a:r>
            <a:r>
              <a:rPr lang="en-GB" dirty="0" err="1"/>
              <a:t>Normalyser</a:t>
            </a:r>
            <a:r>
              <a:rPr lang="en-GB" dirty="0"/>
              <a:t> package checks a number of methods</a:t>
            </a:r>
          </a:p>
          <a:p>
            <a:pPr lvl="1"/>
            <a:r>
              <a:rPr lang="en-GB" dirty="0"/>
              <a:t> </a:t>
            </a:r>
            <a:r>
              <a:rPr lang="en-GB" b="1" u="sng" dirty="0">
                <a:solidFill>
                  <a:srgbClr val="0070C0"/>
                </a:solidFill>
              </a:rPr>
              <a:t>Quantile normalisation</a:t>
            </a:r>
            <a:r>
              <a:rPr lang="en-GB" b="1" dirty="0">
                <a:solidFill>
                  <a:srgbClr val="0070C0"/>
                </a:solidFill>
              </a:rPr>
              <a:t> </a:t>
            </a:r>
            <a:r>
              <a:rPr lang="en-GB" dirty="0"/>
              <a:t>matches the maximum, minimum and quantiles of each sample with a theoretical distribution made up of all the samples in the experiment. </a:t>
            </a:r>
          </a:p>
          <a:p>
            <a:pPr lvl="1"/>
            <a:r>
              <a:rPr lang="en-GB" b="1" u="sng" dirty="0">
                <a:solidFill>
                  <a:srgbClr val="0070C0"/>
                </a:solidFill>
              </a:rPr>
              <a:t>LOESS</a:t>
            </a:r>
            <a:r>
              <a:rPr lang="en-GB" dirty="0"/>
              <a:t> (locally weighted regression) is similar to quantile normalisation with the advantage of allowing local areas to be weighted.  This can be important in data in which there are local causes of change.</a:t>
            </a:r>
          </a:p>
          <a:p>
            <a:pPr lvl="1"/>
            <a:r>
              <a:rPr lang="en-GB" b="1" u="sng" dirty="0">
                <a:solidFill>
                  <a:srgbClr val="0070C0"/>
                </a:solidFill>
              </a:rPr>
              <a:t>Robust Linear Regression</a:t>
            </a:r>
            <a:r>
              <a:rPr lang="en-GB" b="1" dirty="0">
                <a:solidFill>
                  <a:srgbClr val="0070C0"/>
                </a:solidFill>
              </a:rPr>
              <a:t> </a:t>
            </a:r>
            <a:r>
              <a:rPr lang="en-GB" dirty="0"/>
              <a:t>(RLR) matches the median of the sample to the median of the group or total data, then normalises the rest of the data by fitting it using a least squares method</a:t>
            </a:r>
          </a:p>
          <a:p>
            <a:pPr lvl="1"/>
            <a:r>
              <a:rPr lang="en-GB" b="1" u="sng" dirty="0">
                <a:solidFill>
                  <a:srgbClr val="0070C0"/>
                </a:solidFill>
              </a:rPr>
              <a:t>Variance Stabilisation Normalisation</a:t>
            </a:r>
            <a:r>
              <a:rPr lang="en-GB" b="1" dirty="0">
                <a:solidFill>
                  <a:srgbClr val="0070C0"/>
                </a:solidFill>
              </a:rPr>
              <a:t> </a:t>
            </a:r>
            <a:r>
              <a:rPr lang="en-GB" dirty="0"/>
              <a:t>(VSN) has a sliding scale of transformation of the data; it is similar to a logarithmic transformation for high intensity peaks, is similar to linear at low intensities and transitions smoothly between the two levels.</a:t>
            </a:r>
          </a:p>
          <a:p>
            <a:pPr lvl="1"/>
            <a:r>
              <a:rPr lang="en-GB" b="1" u="sng" dirty="0">
                <a:solidFill>
                  <a:srgbClr val="0070C0"/>
                </a:solidFill>
              </a:rPr>
              <a:t>Total Intensity </a:t>
            </a:r>
            <a:r>
              <a:rPr lang="en-GB" dirty="0"/>
              <a:t>divides each reading by the sum of the values of all the peaks in the sample. It then scales the readings back up by multiplying by the median of the sum of all peaks in all samples and log2 transforms the data. </a:t>
            </a:r>
          </a:p>
          <a:p>
            <a:pPr lvl="1"/>
            <a:r>
              <a:rPr lang="en-GB" b="1" u="sng" dirty="0">
                <a:solidFill>
                  <a:srgbClr val="0070C0"/>
                </a:solidFill>
              </a:rPr>
              <a:t>Median Intensity</a:t>
            </a:r>
            <a:r>
              <a:rPr lang="en-GB" b="1" dirty="0">
                <a:solidFill>
                  <a:srgbClr val="0070C0"/>
                </a:solidFill>
              </a:rPr>
              <a:t> </a:t>
            </a:r>
            <a:r>
              <a:rPr lang="en-GB" dirty="0"/>
              <a:t>uses the same basic method, but in the first stage divides the samples by the median of the sample rather than the sum of the peaks.	</a:t>
            </a:r>
          </a:p>
          <a:p>
            <a:pPr lvl="1"/>
            <a:r>
              <a:rPr lang="en-GB" b="1" u="sng" dirty="0">
                <a:solidFill>
                  <a:srgbClr val="0070C0"/>
                </a:solidFill>
              </a:rPr>
              <a:t>Average Intensity </a:t>
            </a:r>
            <a:r>
              <a:rPr lang="en-GB" dirty="0"/>
              <a:t>same basic method again but uses the average of the readings rather than the total or median readings.</a:t>
            </a:r>
          </a:p>
          <a:p>
            <a:endParaRPr lang="en-GB" dirty="0"/>
          </a:p>
        </p:txBody>
      </p:sp>
    </p:spTree>
    <p:extLst>
      <p:ext uri="{BB962C8B-B14F-4D97-AF65-F5344CB8AC3E}">
        <p14:creationId xmlns:p14="http://schemas.microsoft.com/office/powerpoint/2010/main" val="38569040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79DCB9-1499-4AAF-A9DE-5875FD02F085}"/>
              </a:ext>
            </a:extLst>
          </p:cNvPr>
          <p:cNvPicPr/>
          <p:nvPr/>
        </p:nvPicPr>
        <p:blipFill rotWithShape="1">
          <a:blip r:embed="rId2"/>
          <a:srcRect l="8110" t="11911" r="63306" b="28110"/>
          <a:stretch/>
        </p:blipFill>
        <p:spPr bwMode="auto">
          <a:xfrm>
            <a:off x="584200" y="213360"/>
            <a:ext cx="11023600" cy="64312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20109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725767-A47E-4DCA-BD25-82336B5613E4}"/>
              </a:ext>
            </a:extLst>
          </p:cNvPr>
          <p:cNvPicPr/>
          <p:nvPr/>
        </p:nvPicPr>
        <p:blipFill rotWithShape="1">
          <a:blip r:embed="rId2"/>
          <a:srcRect l="7844" t="27225" r="63572" b="13222"/>
          <a:stretch/>
        </p:blipFill>
        <p:spPr bwMode="auto">
          <a:xfrm>
            <a:off x="518160" y="91440"/>
            <a:ext cx="11247120" cy="66243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80720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8C63-14B7-4272-9B64-8500D79CAB32}"/>
              </a:ext>
            </a:extLst>
          </p:cNvPr>
          <p:cNvSpPr>
            <a:spLocks noGrp="1"/>
          </p:cNvSpPr>
          <p:nvPr>
            <p:ph type="title"/>
          </p:nvPr>
        </p:nvSpPr>
        <p:spPr/>
        <p:txBody>
          <a:bodyPr/>
          <a:lstStyle/>
          <a:p>
            <a:r>
              <a:rPr lang="en-AU" dirty="0"/>
              <a:t>Basic steps of data pre-processing</a:t>
            </a:r>
            <a:endParaRPr lang="en-GB" dirty="0"/>
          </a:p>
        </p:txBody>
      </p:sp>
      <p:sp>
        <p:nvSpPr>
          <p:cNvPr id="3" name="Content Placeholder 2">
            <a:extLst>
              <a:ext uri="{FF2B5EF4-FFF2-40B4-BE49-F238E27FC236}">
                <a16:creationId xmlns:a16="http://schemas.microsoft.com/office/drawing/2014/main" id="{78D92113-CC61-478E-8F15-5A3FF3DE701F}"/>
              </a:ext>
            </a:extLst>
          </p:cNvPr>
          <p:cNvSpPr>
            <a:spLocks noGrp="1"/>
          </p:cNvSpPr>
          <p:nvPr>
            <p:ph idx="1"/>
          </p:nvPr>
        </p:nvSpPr>
        <p:spPr/>
        <p:txBody>
          <a:bodyPr/>
          <a:lstStyle/>
          <a:p>
            <a:pPr marL="514350" indent="-514350">
              <a:buFont typeface="+mj-lt"/>
              <a:buAutoNum type="arabicPeriod"/>
            </a:pPr>
            <a:r>
              <a:rPr lang="en-AU" dirty="0">
                <a:solidFill>
                  <a:schemeClr val="tx1">
                    <a:lumMod val="50000"/>
                    <a:lumOff val="50000"/>
                  </a:schemeClr>
                </a:solidFill>
              </a:rPr>
              <a:t>Understand where your data have come from.</a:t>
            </a:r>
          </a:p>
          <a:p>
            <a:pPr marL="514350" indent="-514350">
              <a:buFont typeface="+mj-lt"/>
              <a:buAutoNum type="arabicPeriod"/>
            </a:pPr>
            <a:r>
              <a:rPr lang="en-AU" dirty="0">
                <a:solidFill>
                  <a:schemeClr val="tx1">
                    <a:lumMod val="50000"/>
                    <a:lumOff val="50000"/>
                  </a:schemeClr>
                </a:solidFill>
              </a:rPr>
              <a:t>Look at your data graphically</a:t>
            </a:r>
          </a:p>
          <a:p>
            <a:pPr marL="514350" indent="-514350">
              <a:buFont typeface="+mj-lt"/>
              <a:buAutoNum type="arabicPeriod"/>
            </a:pPr>
            <a:r>
              <a:rPr lang="en-AU" dirty="0">
                <a:solidFill>
                  <a:schemeClr val="tx1">
                    <a:lumMod val="50000"/>
                    <a:lumOff val="50000"/>
                  </a:schemeClr>
                </a:solidFill>
              </a:rPr>
              <a:t>Transform data as needed</a:t>
            </a:r>
          </a:p>
          <a:p>
            <a:pPr marL="514350" indent="-514350">
              <a:buFont typeface="+mj-lt"/>
              <a:buAutoNum type="arabicPeriod"/>
            </a:pPr>
            <a:r>
              <a:rPr lang="en-AU" dirty="0">
                <a:solidFill>
                  <a:schemeClr val="tx1">
                    <a:lumMod val="50000"/>
                    <a:lumOff val="50000"/>
                  </a:schemeClr>
                </a:solidFill>
              </a:rPr>
              <a:t>Check and deal with missing values</a:t>
            </a:r>
          </a:p>
          <a:p>
            <a:pPr marL="514350" indent="-514350">
              <a:buFont typeface="+mj-lt"/>
              <a:buAutoNum type="arabicPeriod"/>
            </a:pPr>
            <a:r>
              <a:rPr lang="en-AU" dirty="0">
                <a:solidFill>
                  <a:schemeClr val="tx1">
                    <a:lumMod val="50000"/>
                    <a:lumOff val="50000"/>
                  </a:schemeClr>
                </a:solidFill>
              </a:rPr>
              <a:t>See what needs to be a categorical value</a:t>
            </a:r>
          </a:p>
          <a:p>
            <a:pPr marL="514350" indent="-514350">
              <a:buFont typeface="+mj-lt"/>
              <a:buAutoNum type="arabicPeriod"/>
            </a:pPr>
            <a:r>
              <a:rPr lang="en-AU" dirty="0">
                <a:solidFill>
                  <a:schemeClr val="tx1">
                    <a:lumMod val="50000"/>
                    <a:lumOff val="50000"/>
                  </a:schemeClr>
                </a:solidFill>
              </a:rPr>
              <a:t>Normalise</a:t>
            </a:r>
          </a:p>
          <a:p>
            <a:pPr marL="514350" indent="-514350">
              <a:buFont typeface="+mj-lt"/>
              <a:buAutoNum type="arabicPeriod"/>
            </a:pPr>
            <a:r>
              <a:rPr lang="en-AU" dirty="0">
                <a:solidFill>
                  <a:srgbClr val="7030A0"/>
                </a:solidFill>
              </a:rPr>
              <a:t>Now you have a dataset.  You can begin your analysis.</a:t>
            </a:r>
            <a:endParaRPr lang="en-GB" dirty="0">
              <a:solidFill>
                <a:srgbClr val="7030A0"/>
              </a:solidFill>
            </a:endParaRPr>
          </a:p>
        </p:txBody>
      </p:sp>
    </p:spTree>
    <p:extLst>
      <p:ext uri="{BB962C8B-B14F-4D97-AF65-F5344CB8AC3E}">
        <p14:creationId xmlns:p14="http://schemas.microsoft.com/office/powerpoint/2010/main" val="4027497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95D06E-8512-4AF0-BD54-3FEAC5505E0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254929" y="1441095"/>
            <a:ext cx="2583402" cy="4126096"/>
          </a:xfrm>
          <a:prstGeom prst="rect">
            <a:avLst/>
          </a:prstGeom>
        </p:spPr>
      </p:pic>
      <p:sp>
        <p:nvSpPr>
          <p:cNvPr id="6" name="Arrow: Right 5">
            <a:extLst>
              <a:ext uri="{FF2B5EF4-FFF2-40B4-BE49-F238E27FC236}">
                <a16:creationId xmlns:a16="http://schemas.microsoft.com/office/drawing/2014/main" id="{1A5D1C18-93AF-43A6-8D79-E232F1107DCC}"/>
              </a:ext>
            </a:extLst>
          </p:cNvPr>
          <p:cNvSpPr/>
          <p:nvPr/>
        </p:nvSpPr>
        <p:spPr>
          <a:xfrm>
            <a:off x="5069150" y="3266983"/>
            <a:ext cx="2157273" cy="470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A3931D1-664C-4429-859B-8CF60F0A54DF}"/>
              </a:ext>
            </a:extLst>
          </p:cNvPr>
          <p:cNvSpPr txBox="1"/>
          <p:nvPr/>
        </p:nvSpPr>
        <p:spPr>
          <a:xfrm>
            <a:off x="5029459" y="2831977"/>
            <a:ext cx="2054922" cy="369332"/>
          </a:xfrm>
          <a:prstGeom prst="rect">
            <a:avLst/>
          </a:prstGeom>
          <a:noFill/>
        </p:spPr>
        <p:txBody>
          <a:bodyPr wrap="none" rtlCol="0">
            <a:spAutoFit/>
          </a:bodyPr>
          <a:lstStyle/>
          <a:p>
            <a:r>
              <a:rPr lang="en-AU" dirty="0"/>
              <a:t>Data pre-processing</a:t>
            </a:r>
            <a:endParaRPr lang="en-GB" dirty="0"/>
          </a:p>
        </p:txBody>
      </p:sp>
      <p:grpSp>
        <p:nvGrpSpPr>
          <p:cNvPr id="9" name="Group 8">
            <a:extLst>
              <a:ext uri="{FF2B5EF4-FFF2-40B4-BE49-F238E27FC236}">
                <a16:creationId xmlns:a16="http://schemas.microsoft.com/office/drawing/2014/main" id="{7C28986A-8AA5-4B47-868C-EE8DD075CE01}"/>
              </a:ext>
            </a:extLst>
          </p:cNvPr>
          <p:cNvGrpSpPr/>
          <p:nvPr/>
        </p:nvGrpSpPr>
        <p:grpSpPr>
          <a:xfrm>
            <a:off x="7350712" y="333823"/>
            <a:ext cx="4048217" cy="6072326"/>
            <a:chOff x="7315200" y="165146"/>
            <a:chExt cx="4048217" cy="6072326"/>
          </a:xfrm>
        </p:grpSpPr>
        <p:pic>
          <p:nvPicPr>
            <p:cNvPr id="8" name="Picture 7" descr="A person wearing a hat&#10;&#10;Description automatically generated">
              <a:extLst>
                <a:ext uri="{FF2B5EF4-FFF2-40B4-BE49-F238E27FC236}">
                  <a16:creationId xmlns:a16="http://schemas.microsoft.com/office/drawing/2014/main" id="{75121CF8-E246-4A80-8A7F-F48E89DD1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165146"/>
              <a:ext cx="4048217" cy="6072326"/>
            </a:xfrm>
            <a:prstGeom prst="rect">
              <a:avLst/>
            </a:prstGeom>
          </p:spPr>
        </p:pic>
        <p:sp>
          <p:nvSpPr>
            <p:cNvPr id="2" name="Rectangle 1">
              <a:extLst>
                <a:ext uri="{FF2B5EF4-FFF2-40B4-BE49-F238E27FC236}">
                  <a16:creationId xmlns:a16="http://schemas.microsoft.com/office/drawing/2014/main" id="{EFE1E5CB-BD37-4C5A-ABEC-7A863665E9F4}"/>
                </a:ext>
              </a:extLst>
            </p:cNvPr>
            <p:cNvSpPr/>
            <p:nvPr/>
          </p:nvSpPr>
          <p:spPr>
            <a:xfrm>
              <a:off x="7998780" y="5868140"/>
              <a:ext cx="2885243" cy="369332"/>
            </a:xfrm>
            <a:prstGeom prst="rect">
              <a:avLst/>
            </a:prstGeom>
          </p:spPr>
          <p:txBody>
            <a:bodyPr wrap="square">
              <a:spAutoFit/>
            </a:bodyPr>
            <a:lstStyle/>
            <a:p>
              <a:r>
                <a:rPr lang="en-GB" dirty="0">
                  <a:solidFill>
                    <a:schemeClr val="bg2"/>
                  </a:solidFill>
                </a:rPr>
                <a:t>Image credit: Freestock.com</a:t>
              </a:r>
            </a:p>
          </p:txBody>
        </p:sp>
      </p:grpSp>
    </p:spTree>
    <p:extLst>
      <p:ext uri="{BB962C8B-B14F-4D97-AF65-F5344CB8AC3E}">
        <p14:creationId xmlns:p14="http://schemas.microsoft.com/office/powerpoint/2010/main" val="171479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8C63-14B7-4272-9B64-8500D79CAB32}"/>
              </a:ext>
            </a:extLst>
          </p:cNvPr>
          <p:cNvSpPr>
            <a:spLocks noGrp="1"/>
          </p:cNvSpPr>
          <p:nvPr>
            <p:ph type="title"/>
          </p:nvPr>
        </p:nvSpPr>
        <p:spPr/>
        <p:txBody>
          <a:bodyPr/>
          <a:lstStyle/>
          <a:p>
            <a:r>
              <a:rPr lang="en-AU" dirty="0"/>
              <a:t>Basic steps of data pre-processing</a:t>
            </a:r>
            <a:endParaRPr lang="en-GB" dirty="0"/>
          </a:p>
        </p:txBody>
      </p:sp>
      <p:sp>
        <p:nvSpPr>
          <p:cNvPr id="3" name="Content Placeholder 2">
            <a:extLst>
              <a:ext uri="{FF2B5EF4-FFF2-40B4-BE49-F238E27FC236}">
                <a16:creationId xmlns:a16="http://schemas.microsoft.com/office/drawing/2014/main" id="{78D92113-CC61-478E-8F15-5A3FF3DE701F}"/>
              </a:ext>
            </a:extLst>
          </p:cNvPr>
          <p:cNvSpPr>
            <a:spLocks noGrp="1"/>
          </p:cNvSpPr>
          <p:nvPr>
            <p:ph idx="1"/>
          </p:nvPr>
        </p:nvSpPr>
        <p:spPr/>
        <p:txBody>
          <a:bodyPr/>
          <a:lstStyle/>
          <a:p>
            <a:pPr marL="514350" indent="-514350">
              <a:buFont typeface="+mj-lt"/>
              <a:buAutoNum type="arabicPeriod"/>
            </a:pPr>
            <a:r>
              <a:rPr lang="en-AU" dirty="0"/>
              <a:t>Understand where your data have come from.</a:t>
            </a:r>
          </a:p>
          <a:p>
            <a:pPr marL="514350" indent="-514350">
              <a:buFont typeface="+mj-lt"/>
              <a:buAutoNum type="arabicPeriod"/>
            </a:pPr>
            <a:r>
              <a:rPr lang="en-AU" dirty="0"/>
              <a:t>Look at your data graphically</a:t>
            </a:r>
          </a:p>
          <a:p>
            <a:pPr marL="514350" indent="-514350">
              <a:buFont typeface="+mj-lt"/>
              <a:buAutoNum type="arabicPeriod"/>
            </a:pPr>
            <a:r>
              <a:rPr lang="en-AU" dirty="0"/>
              <a:t>Check and deal with missing values</a:t>
            </a:r>
          </a:p>
          <a:p>
            <a:pPr marL="514350" indent="-514350">
              <a:buFont typeface="+mj-lt"/>
              <a:buAutoNum type="arabicPeriod"/>
            </a:pPr>
            <a:r>
              <a:rPr lang="en-AU" dirty="0"/>
              <a:t>See what needs to be a categorical value</a:t>
            </a:r>
          </a:p>
          <a:p>
            <a:pPr marL="514350" indent="-514350">
              <a:buFont typeface="+mj-lt"/>
              <a:buAutoNum type="arabicPeriod"/>
            </a:pPr>
            <a:r>
              <a:rPr lang="en-AU" dirty="0"/>
              <a:t>Transform and normalise data as needed</a:t>
            </a:r>
          </a:p>
          <a:p>
            <a:pPr marL="514350" indent="-514350">
              <a:buFont typeface="+mj-lt"/>
              <a:buAutoNum type="arabicPeriod"/>
            </a:pPr>
            <a:r>
              <a:rPr lang="en-AU" dirty="0"/>
              <a:t>Now you have a dataset.  Feel free to analyse at will</a:t>
            </a:r>
            <a:endParaRPr lang="en-GB" dirty="0"/>
          </a:p>
        </p:txBody>
      </p:sp>
      <p:sp>
        <p:nvSpPr>
          <p:cNvPr id="4" name="Rectangle 3">
            <a:extLst>
              <a:ext uri="{FF2B5EF4-FFF2-40B4-BE49-F238E27FC236}">
                <a16:creationId xmlns:a16="http://schemas.microsoft.com/office/drawing/2014/main" id="{AE1988BA-3159-4587-81A3-9C74F70D3EE0}"/>
              </a:ext>
            </a:extLst>
          </p:cNvPr>
          <p:cNvSpPr/>
          <p:nvPr/>
        </p:nvSpPr>
        <p:spPr>
          <a:xfrm>
            <a:off x="838200" y="5715298"/>
            <a:ext cx="10348686" cy="923330"/>
          </a:xfrm>
          <a:prstGeom prst="rect">
            <a:avLst/>
          </a:prstGeom>
        </p:spPr>
        <p:txBody>
          <a:bodyPr wrap="square">
            <a:spAutoFit/>
          </a:bodyPr>
          <a:lstStyle/>
          <a:p>
            <a:r>
              <a:rPr lang="en-AU" dirty="0">
                <a:solidFill>
                  <a:srgbClr val="002060"/>
                </a:solidFill>
                <a:latin typeface="Candara" panose="020E0502030303020204" pitchFamily="34" charset="0"/>
              </a:rPr>
              <a:t>Disclaimer:  </a:t>
            </a:r>
          </a:p>
          <a:p>
            <a:r>
              <a:rPr lang="en-AU" dirty="0"/>
              <a:t>This topic is massive.  This talk is little.  You may have a favourite method.  I may not cover it in my little talk.  Apologies to your favourite method.</a:t>
            </a:r>
            <a:endParaRPr lang="en-GB" dirty="0"/>
          </a:p>
        </p:txBody>
      </p:sp>
    </p:spTree>
    <p:extLst>
      <p:ext uri="{BB962C8B-B14F-4D97-AF65-F5344CB8AC3E}">
        <p14:creationId xmlns:p14="http://schemas.microsoft.com/office/powerpoint/2010/main" val="3230607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8C63-14B7-4272-9B64-8500D79CAB32}"/>
              </a:ext>
            </a:extLst>
          </p:cNvPr>
          <p:cNvSpPr>
            <a:spLocks noGrp="1"/>
          </p:cNvSpPr>
          <p:nvPr>
            <p:ph type="title"/>
          </p:nvPr>
        </p:nvSpPr>
        <p:spPr/>
        <p:txBody>
          <a:bodyPr/>
          <a:lstStyle/>
          <a:p>
            <a:r>
              <a:rPr lang="en-AU" dirty="0"/>
              <a:t>Basic steps of data pre-processing</a:t>
            </a:r>
            <a:endParaRPr lang="en-GB" dirty="0"/>
          </a:p>
        </p:txBody>
      </p:sp>
      <p:sp>
        <p:nvSpPr>
          <p:cNvPr id="3" name="Content Placeholder 2">
            <a:extLst>
              <a:ext uri="{FF2B5EF4-FFF2-40B4-BE49-F238E27FC236}">
                <a16:creationId xmlns:a16="http://schemas.microsoft.com/office/drawing/2014/main" id="{78D92113-CC61-478E-8F15-5A3FF3DE701F}"/>
              </a:ext>
            </a:extLst>
          </p:cNvPr>
          <p:cNvSpPr>
            <a:spLocks noGrp="1"/>
          </p:cNvSpPr>
          <p:nvPr>
            <p:ph idx="1"/>
          </p:nvPr>
        </p:nvSpPr>
        <p:spPr/>
        <p:txBody>
          <a:bodyPr/>
          <a:lstStyle/>
          <a:p>
            <a:pPr marL="514350" indent="-514350">
              <a:buFont typeface="+mj-lt"/>
              <a:buAutoNum type="arabicPeriod"/>
            </a:pPr>
            <a:r>
              <a:rPr lang="en-AU" dirty="0">
                <a:solidFill>
                  <a:srgbClr val="7030A0"/>
                </a:solidFill>
              </a:rPr>
              <a:t>Understand where your data have come from.</a:t>
            </a:r>
          </a:p>
          <a:p>
            <a:pPr marL="514350" indent="-514350">
              <a:buFont typeface="+mj-lt"/>
              <a:buAutoNum type="arabicPeriod"/>
            </a:pPr>
            <a:r>
              <a:rPr lang="en-AU" dirty="0"/>
              <a:t>Look at your data graphically</a:t>
            </a:r>
          </a:p>
          <a:p>
            <a:pPr marL="514350" indent="-514350">
              <a:buFont typeface="+mj-lt"/>
              <a:buAutoNum type="arabicPeriod"/>
            </a:pPr>
            <a:r>
              <a:rPr lang="en-AU" dirty="0"/>
              <a:t>Check and deal with missing values</a:t>
            </a:r>
          </a:p>
          <a:p>
            <a:pPr marL="514350" indent="-514350">
              <a:buFont typeface="+mj-lt"/>
              <a:buAutoNum type="arabicPeriod"/>
            </a:pPr>
            <a:r>
              <a:rPr lang="en-AU" dirty="0"/>
              <a:t>See what needs to be a categorical value</a:t>
            </a:r>
          </a:p>
          <a:p>
            <a:pPr marL="514350" indent="-514350">
              <a:buFont typeface="+mj-lt"/>
              <a:buAutoNum type="arabicPeriod"/>
            </a:pPr>
            <a:r>
              <a:rPr lang="en-AU" dirty="0"/>
              <a:t>Transform and normalise data as needed</a:t>
            </a:r>
          </a:p>
          <a:p>
            <a:pPr marL="514350" indent="-514350">
              <a:buFont typeface="+mj-lt"/>
              <a:buAutoNum type="arabicPeriod"/>
            </a:pPr>
            <a:r>
              <a:rPr lang="en-AU" dirty="0"/>
              <a:t>Now you have a dataset.  Feel free to analyse at will</a:t>
            </a:r>
            <a:endParaRPr lang="en-GB" dirty="0"/>
          </a:p>
        </p:txBody>
      </p:sp>
      <p:sp>
        <p:nvSpPr>
          <p:cNvPr id="4" name="Rectangle 3">
            <a:extLst>
              <a:ext uri="{FF2B5EF4-FFF2-40B4-BE49-F238E27FC236}">
                <a16:creationId xmlns:a16="http://schemas.microsoft.com/office/drawing/2014/main" id="{AE1988BA-3159-4587-81A3-9C74F70D3EE0}"/>
              </a:ext>
            </a:extLst>
          </p:cNvPr>
          <p:cNvSpPr/>
          <p:nvPr/>
        </p:nvSpPr>
        <p:spPr>
          <a:xfrm>
            <a:off x="838200" y="5715298"/>
            <a:ext cx="10348686" cy="923330"/>
          </a:xfrm>
          <a:prstGeom prst="rect">
            <a:avLst/>
          </a:prstGeom>
        </p:spPr>
        <p:txBody>
          <a:bodyPr wrap="square">
            <a:spAutoFit/>
          </a:bodyPr>
          <a:lstStyle/>
          <a:p>
            <a:r>
              <a:rPr lang="en-AU" dirty="0">
                <a:solidFill>
                  <a:srgbClr val="002060"/>
                </a:solidFill>
                <a:latin typeface="Candara" panose="020E0502030303020204" pitchFamily="34" charset="0"/>
              </a:rPr>
              <a:t>Disclaimer:  </a:t>
            </a:r>
          </a:p>
          <a:p>
            <a:r>
              <a:rPr lang="en-AU" dirty="0"/>
              <a:t>This topic is massive.  This talk is little.  You may have a favourite method.  I may not cover it in my little talk.  Apologies to your favourite method.</a:t>
            </a:r>
            <a:endParaRPr lang="en-GB" dirty="0"/>
          </a:p>
        </p:txBody>
      </p:sp>
    </p:spTree>
    <p:extLst>
      <p:ext uri="{BB962C8B-B14F-4D97-AF65-F5344CB8AC3E}">
        <p14:creationId xmlns:p14="http://schemas.microsoft.com/office/powerpoint/2010/main" val="2727872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7">
            <a:extLst>
              <a:ext uri="{FF2B5EF4-FFF2-40B4-BE49-F238E27FC236}">
                <a16:creationId xmlns:a16="http://schemas.microsoft.com/office/drawing/2014/main" id="{31DA6487-3412-460C-8562-AE4207243262}"/>
              </a:ext>
            </a:extLst>
          </p:cNvPr>
          <p:cNvSpPr>
            <a:spLocks noChangeArrowheads="1"/>
          </p:cNvSpPr>
          <p:nvPr/>
        </p:nvSpPr>
        <p:spPr bwMode="auto">
          <a:xfrm>
            <a:off x="5890578" y="592138"/>
            <a:ext cx="6172201" cy="2133600"/>
          </a:xfrm>
          <a:prstGeom prst="rect">
            <a:avLst/>
          </a:prstGeom>
          <a:solidFill>
            <a:schemeClr val="bg1"/>
          </a:solidFill>
          <a:ln w="12700">
            <a:solidFill>
              <a:srgbClr val="1F4D78"/>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86D33FFF-3F89-49EC-86E7-F3A285970759}"/>
              </a:ext>
            </a:extLst>
          </p:cNvPr>
          <p:cNvSpPr/>
          <p:nvPr/>
        </p:nvSpPr>
        <p:spPr>
          <a:xfrm>
            <a:off x="3450590" y="606328"/>
            <a:ext cx="1918225" cy="21159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Bef>
                <a:spcPts val="500"/>
              </a:spcBef>
              <a:spcAft>
                <a:spcPts val="1000"/>
              </a:spcAft>
            </a:pPr>
            <a:r>
              <a:rPr lang="en-GB" sz="1000">
                <a:effectLst/>
                <a:ea typeface="MS Mincho" panose="02020609040205080304" pitchFamily="49" charset="-128"/>
                <a:cs typeface="Times New Roman" panose="02020603050405020304" pitchFamily="18" charset="0"/>
              </a:rPr>
              <a:t> </a:t>
            </a:r>
          </a:p>
        </p:txBody>
      </p:sp>
      <p:sp>
        <p:nvSpPr>
          <p:cNvPr id="25" name="Rectangle 24">
            <a:extLst>
              <a:ext uri="{FF2B5EF4-FFF2-40B4-BE49-F238E27FC236}">
                <a16:creationId xmlns:a16="http://schemas.microsoft.com/office/drawing/2014/main" id="{C8DE079B-8573-49DB-8B85-1F129607CB93}"/>
              </a:ext>
            </a:extLst>
          </p:cNvPr>
          <p:cNvSpPr/>
          <p:nvPr/>
        </p:nvSpPr>
        <p:spPr>
          <a:xfrm>
            <a:off x="1021155" y="597362"/>
            <a:ext cx="1918225" cy="21159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Bef>
                <a:spcPts val="500"/>
              </a:spcBef>
              <a:spcAft>
                <a:spcPts val="1000"/>
              </a:spcAft>
            </a:pPr>
            <a:r>
              <a:rPr lang="en-GB" sz="1000">
                <a:effectLst/>
                <a:ea typeface="MS Mincho" panose="02020609040205080304" pitchFamily="49" charset="-128"/>
                <a:cs typeface="Times New Roman" panose="02020603050405020304" pitchFamily="18" charset="0"/>
              </a:rPr>
              <a:t> </a:t>
            </a:r>
          </a:p>
        </p:txBody>
      </p:sp>
      <p:pic>
        <p:nvPicPr>
          <p:cNvPr id="2062" name="Picture 3" descr="http://www.clker.com/cliparts/d/5/b/2/1195432651236937346eppendorf_opened__carlos_01.svg.hi.png">
            <a:extLst>
              <a:ext uri="{FF2B5EF4-FFF2-40B4-BE49-F238E27FC236}">
                <a16:creationId xmlns:a16="http://schemas.microsoft.com/office/drawing/2014/main" id="{6960093D-F8F1-4630-B777-512CAF49D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682" y="1090614"/>
            <a:ext cx="517525" cy="8683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1" descr="https://upload.wikimedia.org/wikipedia/commons/thumb/3/3f/Chromatography_column.PNG/220px-Chromatography_column.PNG">
            <a:extLst>
              <a:ext uri="{FF2B5EF4-FFF2-40B4-BE49-F238E27FC236}">
                <a16:creationId xmlns:a16="http://schemas.microsoft.com/office/drawing/2014/main" id="{8FC839BC-6F34-4620-B4C9-4BA02A109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3774" y="887096"/>
            <a:ext cx="930275" cy="108902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6">
            <a:extLst>
              <a:ext uri="{FF2B5EF4-FFF2-40B4-BE49-F238E27FC236}">
                <a16:creationId xmlns:a16="http://schemas.microsoft.com/office/drawing/2014/main" id="{BA17CB4C-2040-4548-93A3-656C8C150D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64" t="29073" r="3345" b="11365"/>
          <a:stretch>
            <a:fillRect/>
          </a:stretch>
        </p:blipFill>
        <p:spPr bwMode="auto">
          <a:xfrm>
            <a:off x="6152664" y="629186"/>
            <a:ext cx="5775325" cy="1790700"/>
          </a:xfrm>
          <a:prstGeom prst="rect">
            <a:avLst/>
          </a:prstGeom>
          <a:noFill/>
          <a:extLst>
            <a:ext uri="{909E8E84-426E-40DD-AFC4-6F175D3DCCD1}">
              <a14:hiddenFill xmlns:a14="http://schemas.microsoft.com/office/drawing/2010/main">
                <a:solidFill>
                  <a:srgbClr val="FFFFFF"/>
                </a:solidFill>
              </a14:hiddenFill>
            </a:ext>
          </a:extLst>
        </p:spPr>
      </p:pic>
      <p:sp>
        <p:nvSpPr>
          <p:cNvPr id="6" name="Down Arrow 23">
            <a:extLst>
              <a:ext uri="{FF2B5EF4-FFF2-40B4-BE49-F238E27FC236}">
                <a16:creationId xmlns:a16="http://schemas.microsoft.com/office/drawing/2014/main" id="{841AB919-EAFE-4ACC-B7B8-9421FEDCFCF6}"/>
              </a:ext>
            </a:extLst>
          </p:cNvPr>
          <p:cNvSpPr/>
          <p:nvPr/>
        </p:nvSpPr>
        <p:spPr>
          <a:xfrm>
            <a:off x="8293566" y="2902704"/>
            <a:ext cx="1493520" cy="4114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 name="Text Box 2">
            <a:extLst>
              <a:ext uri="{FF2B5EF4-FFF2-40B4-BE49-F238E27FC236}">
                <a16:creationId xmlns:a16="http://schemas.microsoft.com/office/drawing/2014/main" id="{43C92FF6-9EAF-4CA7-9531-D216D90DDEAD}"/>
              </a:ext>
            </a:extLst>
          </p:cNvPr>
          <p:cNvSpPr txBox="1">
            <a:spLocks noChangeArrowheads="1"/>
          </p:cNvSpPr>
          <p:nvPr/>
        </p:nvSpPr>
        <p:spPr bwMode="auto">
          <a:xfrm>
            <a:off x="1510553" y="2115842"/>
            <a:ext cx="1089025" cy="517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alibri" panose="020F0502020204030204" pitchFamily="34" charset="0"/>
                <a:ea typeface="MS Mincho" panose="02020609040205080304" pitchFamily="49" charset="-128"/>
                <a:cs typeface="Times New Roman" panose="02020603050405020304" pitchFamily="18" charset="0"/>
              </a:rPr>
              <a:t>Lipid extraction from plasma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 Box 9">
            <a:extLst>
              <a:ext uri="{FF2B5EF4-FFF2-40B4-BE49-F238E27FC236}">
                <a16:creationId xmlns:a16="http://schemas.microsoft.com/office/drawing/2014/main" id="{EF308ACB-B998-4C7D-A99A-0B09BC81D312}"/>
              </a:ext>
            </a:extLst>
          </p:cNvPr>
          <p:cNvSpPr txBox="1">
            <a:spLocks noChangeArrowheads="1"/>
          </p:cNvSpPr>
          <p:nvPr/>
        </p:nvSpPr>
        <p:spPr bwMode="auto">
          <a:xfrm>
            <a:off x="3603364" y="2308226"/>
            <a:ext cx="1765451" cy="3800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alibri" panose="020F0502020204030204" pitchFamily="34" charset="0"/>
                <a:ea typeface="MS Mincho" panose="02020609040205080304" pitchFamily="49" charset="-128"/>
                <a:cs typeface="Times New Roman" panose="02020603050405020304" pitchFamily="18" charset="0"/>
              </a:rPr>
              <a:t>Column-based separation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 Box 7">
            <a:extLst>
              <a:ext uri="{FF2B5EF4-FFF2-40B4-BE49-F238E27FC236}">
                <a16:creationId xmlns:a16="http://schemas.microsoft.com/office/drawing/2014/main" id="{9E55AEFF-FBB3-46C8-A821-399653228439}"/>
              </a:ext>
            </a:extLst>
          </p:cNvPr>
          <p:cNvSpPr txBox="1">
            <a:spLocks noChangeArrowheads="1"/>
          </p:cNvSpPr>
          <p:nvPr/>
        </p:nvSpPr>
        <p:spPr bwMode="auto">
          <a:xfrm>
            <a:off x="6253855" y="2310646"/>
            <a:ext cx="2255838" cy="282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ea typeface="MS Mincho" panose="02020609040205080304" pitchFamily="49" charset="-128"/>
                <a:cs typeface="Times New Roman" panose="02020603050405020304" pitchFamily="18" charset="0"/>
              </a:rPr>
              <a:t>High resolution mass spectrometry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Down Arrow 71">
            <a:extLst>
              <a:ext uri="{FF2B5EF4-FFF2-40B4-BE49-F238E27FC236}">
                <a16:creationId xmlns:a16="http://schemas.microsoft.com/office/drawing/2014/main" id="{98C2294D-38A1-4A50-A78D-F94121FA1E62}"/>
              </a:ext>
            </a:extLst>
          </p:cNvPr>
          <p:cNvSpPr/>
          <p:nvPr/>
        </p:nvSpPr>
        <p:spPr>
          <a:xfrm rot="16200000">
            <a:off x="3051661" y="1458708"/>
            <a:ext cx="320040" cy="137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Down Arrow 72">
            <a:extLst>
              <a:ext uri="{FF2B5EF4-FFF2-40B4-BE49-F238E27FC236}">
                <a16:creationId xmlns:a16="http://schemas.microsoft.com/office/drawing/2014/main" id="{0977664C-95EF-4AC9-84CD-566B59665B92}"/>
              </a:ext>
            </a:extLst>
          </p:cNvPr>
          <p:cNvSpPr/>
          <p:nvPr/>
        </p:nvSpPr>
        <p:spPr>
          <a:xfrm rot="16200000">
            <a:off x="5462355" y="1455956"/>
            <a:ext cx="320040" cy="137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 name="Rectangle 15">
            <a:extLst>
              <a:ext uri="{FF2B5EF4-FFF2-40B4-BE49-F238E27FC236}">
                <a16:creationId xmlns:a16="http://schemas.microsoft.com/office/drawing/2014/main" id="{5DE12145-A69A-4AC9-854F-542BD89303A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Calibri" panose="020F0502020204030204" pitchFamily="34" charset="0"/>
                <a:ea typeface="MS Mincho" panose="02020609040205080304" pitchFamily="49" charset="-128"/>
                <a:cs typeface="Times New Roman" panose="02020603050405020304" pitchFamily="18" charset="0"/>
              </a:rPr>
              <a:t>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8">
            <a:extLst>
              <a:ext uri="{FF2B5EF4-FFF2-40B4-BE49-F238E27FC236}">
                <a16:creationId xmlns:a16="http://schemas.microsoft.com/office/drawing/2014/main" id="{57890E14-8EE8-4A87-AA81-B1C393B059DB}"/>
              </a:ext>
            </a:extLst>
          </p:cNvPr>
          <p:cNvSpPr>
            <a:spLocks noChangeArrowheads="1"/>
          </p:cNvSpPr>
          <p:nvPr/>
        </p:nvSpPr>
        <p:spPr bwMode="auto">
          <a:xfrm>
            <a:off x="-571500" y="11541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800" b="0" i="0" u="none" strike="noStrike" cap="none" normalizeH="0" baseline="0">
                <a:ln>
                  <a:noFill/>
                </a:ln>
                <a:solidFill>
                  <a:schemeClr val="tx1"/>
                </a:solidFill>
                <a:effectLst/>
              </a:rPr>
            </a:br>
            <a:endParaRPr kumimoji="0" lang="en-GB"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20">
            <a:extLst>
              <a:ext uri="{FF2B5EF4-FFF2-40B4-BE49-F238E27FC236}">
                <a16:creationId xmlns:a16="http://schemas.microsoft.com/office/drawing/2014/main" id="{7F4DA655-7556-4A78-AFB0-B06E4FFD9E61}"/>
              </a:ext>
            </a:extLst>
          </p:cNvPr>
          <p:cNvSpPr>
            <a:spLocks noChangeArrowheads="1"/>
          </p:cNvSpPr>
          <p:nvPr/>
        </p:nvSpPr>
        <p:spPr bwMode="auto">
          <a:xfrm>
            <a:off x="1211580" y="1870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5" name="Rectangle 21">
            <a:extLst>
              <a:ext uri="{FF2B5EF4-FFF2-40B4-BE49-F238E27FC236}">
                <a16:creationId xmlns:a16="http://schemas.microsoft.com/office/drawing/2014/main" id="{72BCF8B4-1198-417D-A950-7D12D758A09E}"/>
              </a:ext>
            </a:extLst>
          </p:cNvPr>
          <p:cNvSpPr>
            <a:spLocks noChangeArrowheads="1"/>
          </p:cNvSpPr>
          <p:nvPr/>
        </p:nvSpPr>
        <p:spPr bwMode="auto">
          <a:xfrm>
            <a:off x="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29">
            <a:extLst>
              <a:ext uri="{FF2B5EF4-FFF2-40B4-BE49-F238E27FC236}">
                <a16:creationId xmlns:a16="http://schemas.microsoft.com/office/drawing/2014/main" id="{BCE8B489-E734-4B34-B9F6-502CE8525500}"/>
              </a:ext>
            </a:extLst>
          </p:cNvPr>
          <p:cNvSpPr>
            <a:spLocks noChangeArrowheads="1"/>
          </p:cNvSpPr>
          <p:nvPr/>
        </p:nvSpPr>
        <p:spPr bwMode="auto">
          <a:xfrm>
            <a:off x="0" y="8388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grpSp>
        <p:nvGrpSpPr>
          <p:cNvPr id="17" name="Group 16">
            <a:extLst>
              <a:ext uri="{FF2B5EF4-FFF2-40B4-BE49-F238E27FC236}">
                <a16:creationId xmlns:a16="http://schemas.microsoft.com/office/drawing/2014/main" id="{4A22ABA1-593D-4BBD-97B3-872039D4A734}"/>
              </a:ext>
            </a:extLst>
          </p:cNvPr>
          <p:cNvGrpSpPr/>
          <p:nvPr/>
        </p:nvGrpSpPr>
        <p:grpSpPr>
          <a:xfrm>
            <a:off x="6920439" y="3385849"/>
            <a:ext cx="4259650" cy="3395949"/>
            <a:chOff x="6849415" y="3385849"/>
            <a:chExt cx="4259650" cy="3395949"/>
          </a:xfrm>
        </p:grpSpPr>
        <p:sp>
          <p:nvSpPr>
            <p:cNvPr id="26" name="Rectangle 67">
              <a:extLst>
                <a:ext uri="{FF2B5EF4-FFF2-40B4-BE49-F238E27FC236}">
                  <a16:creationId xmlns:a16="http://schemas.microsoft.com/office/drawing/2014/main" id="{89DE1B31-5FE7-4B33-89CF-5A40D5D963F8}"/>
                </a:ext>
              </a:extLst>
            </p:cNvPr>
            <p:cNvSpPr>
              <a:spLocks noChangeArrowheads="1"/>
            </p:cNvSpPr>
            <p:nvPr/>
          </p:nvSpPr>
          <p:spPr bwMode="auto">
            <a:xfrm>
              <a:off x="6849415" y="3385849"/>
              <a:ext cx="4259650" cy="3395949"/>
            </a:xfrm>
            <a:prstGeom prst="rect">
              <a:avLst/>
            </a:prstGeom>
            <a:solidFill>
              <a:schemeClr val="bg1"/>
            </a:solidFill>
            <a:ln w="12700">
              <a:solidFill>
                <a:srgbClr val="1F4D78"/>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19" descr="http://bioinformatics.uncc.edu/sites/bioinformatics.uncc.edu/files/media/fragment_spec.jpg">
              <a:extLst>
                <a:ext uri="{FF2B5EF4-FFF2-40B4-BE49-F238E27FC236}">
                  <a16:creationId xmlns:a16="http://schemas.microsoft.com/office/drawing/2014/main" id="{6C2A7412-A137-424C-B492-72D9550946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9999" y="3642370"/>
              <a:ext cx="3212737" cy="28829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5827BA5-F6B6-458D-8712-E25A5685AEDE}"/>
                </a:ext>
              </a:extLst>
            </p:cNvPr>
            <p:cNvSpPr txBox="1"/>
            <p:nvPr/>
          </p:nvSpPr>
          <p:spPr>
            <a:xfrm>
              <a:off x="7566073" y="6334931"/>
              <a:ext cx="3383298" cy="369332"/>
            </a:xfrm>
            <a:prstGeom prst="rect">
              <a:avLst/>
            </a:prstGeom>
            <a:solidFill>
              <a:schemeClr val="bg1"/>
            </a:solidFill>
            <a:ln>
              <a:noFill/>
            </a:ln>
          </p:spPr>
          <p:txBody>
            <a:bodyPr wrap="none" rtlCol="0">
              <a:spAutoFit/>
            </a:bodyPr>
            <a:lstStyle/>
            <a:p>
              <a:r>
                <a:rPr lang="en-AU" dirty="0"/>
                <a:t>m/z ratio (identifies the molecule)</a:t>
              </a:r>
              <a:endParaRPr lang="en-GB" dirty="0"/>
            </a:p>
          </p:txBody>
        </p:sp>
        <p:sp>
          <p:nvSpPr>
            <p:cNvPr id="16" name="TextBox 15">
              <a:extLst>
                <a:ext uri="{FF2B5EF4-FFF2-40B4-BE49-F238E27FC236}">
                  <a16:creationId xmlns:a16="http://schemas.microsoft.com/office/drawing/2014/main" id="{B69D911C-817E-4FAA-9C0E-3D163BC90986}"/>
                </a:ext>
              </a:extLst>
            </p:cNvPr>
            <p:cNvSpPr txBox="1"/>
            <p:nvPr/>
          </p:nvSpPr>
          <p:spPr>
            <a:xfrm rot="16200000">
              <a:off x="5794990" y="4585836"/>
              <a:ext cx="2891236" cy="646331"/>
            </a:xfrm>
            <a:prstGeom prst="rect">
              <a:avLst/>
            </a:prstGeom>
            <a:noFill/>
          </p:spPr>
          <p:txBody>
            <a:bodyPr wrap="square" rtlCol="0">
              <a:spAutoFit/>
            </a:bodyPr>
            <a:lstStyle/>
            <a:p>
              <a:r>
                <a:rPr lang="en-AU" dirty="0"/>
                <a:t>Peak intensity (indicates amount of each molecule)</a:t>
              </a:r>
              <a:endParaRPr lang="en-GB" dirty="0"/>
            </a:p>
          </p:txBody>
        </p:sp>
      </p:grpSp>
      <p:sp>
        <p:nvSpPr>
          <p:cNvPr id="7" name="Rectangle 6">
            <a:extLst>
              <a:ext uri="{FF2B5EF4-FFF2-40B4-BE49-F238E27FC236}">
                <a16:creationId xmlns:a16="http://schemas.microsoft.com/office/drawing/2014/main" id="{0906CB66-2963-4528-802B-F38CA13005C6}"/>
              </a:ext>
            </a:extLst>
          </p:cNvPr>
          <p:cNvSpPr/>
          <p:nvPr/>
        </p:nvSpPr>
        <p:spPr>
          <a:xfrm>
            <a:off x="1011911" y="3530530"/>
            <a:ext cx="4356904" cy="1754326"/>
          </a:xfrm>
          <a:prstGeom prst="rect">
            <a:avLst/>
          </a:prstGeom>
          <a:solidFill>
            <a:schemeClr val="bg1"/>
          </a:solidFill>
          <a:ln>
            <a:solidFill>
              <a:schemeClr val="accent1"/>
            </a:solidFill>
          </a:ln>
        </p:spPr>
        <p:txBody>
          <a:bodyPr wrap="square">
            <a:spAutoFit/>
          </a:bodyPr>
          <a:lstStyle/>
          <a:p>
            <a:r>
              <a:rPr lang="en-GB" dirty="0"/>
              <a:t>Samples were plasma from patients of group A5 (n=14), E33 (n=22) and S33 (n=8), plus 5 QC controls from pooled control plasma.</a:t>
            </a:r>
          </a:p>
          <a:p>
            <a:endParaRPr lang="en-GB" dirty="0"/>
          </a:p>
          <a:p>
            <a:r>
              <a:rPr lang="en-GB" dirty="0"/>
              <a:t>Aim was to determine if there are differences between the patients.</a:t>
            </a:r>
          </a:p>
        </p:txBody>
      </p:sp>
    </p:spTree>
    <p:extLst>
      <p:ext uri="{BB962C8B-B14F-4D97-AF65-F5344CB8AC3E}">
        <p14:creationId xmlns:p14="http://schemas.microsoft.com/office/powerpoint/2010/main" val="263024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5383</TotalTime>
  <Words>2940</Words>
  <Application>Microsoft Office PowerPoint</Application>
  <PresentationFormat>Widescreen</PresentationFormat>
  <Paragraphs>533</Paragraphs>
  <Slides>53</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Candara</vt:lpstr>
      <vt:lpstr>Lucida Bright</vt:lpstr>
      <vt:lpstr>Wingdings</vt:lpstr>
      <vt:lpstr>Office Theme</vt:lpstr>
      <vt:lpstr>First, prepare your data</vt:lpstr>
      <vt:lpstr>PowerPoint Presentation</vt:lpstr>
      <vt:lpstr>Real world data</vt:lpstr>
      <vt:lpstr>PowerPoint Presentation</vt:lpstr>
      <vt:lpstr>PowerPoint Presentation</vt:lpstr>
      <vt:lpstr>PowerPoint Presentation</vt:lpstr>
      <vt:lpstr>Basic steps of data pre-processing</vt:lpstr>
      <vt:lpstr>Basic steps of data pre-processing</vt:lpstr>
      <vt:lpstr>PowerPoint Presentation</vt:lpstr>
      <vt:lpstr>PowerPoint Presentation</vt:lpstr>
      <vt:lpstr>Basic steps of data pre-processing</vt:lpstr>
      <vt:lpstr>Always look at the data</vt:lpstr>
      <vt:lpstr>Check your data graphically</vt:lpstr>
      <vt:lpstr>PowerPoint Presentation</vt:lpstr>
      <vt:lpstr>Basic steps of data pre-processing</vt:lpstr>
      <vt:lpstr>Basic steps of data pre-processing</vt:lpstr>
      <vt:lpstr>PowerPoint Presentation</vt:lpstr>
      <vt:lpstr>What does your zero mean?</vt:lpstr>
      <vt:lpstr>PowerPoint Presentation</vt:lpstr>
      <vt:lpstr>PowerPoint Presentation</vt:lpstr>
      <vt:lpstr>PowerPoint Presentation</vt:lpstr>
      <vt:lpstr>To Impute or Not to Impute </vt:lpstr>
      <vt:lpstr>Analysis without imputation</vt:lpstr>
      <vt:lpstr>Example dataset for deletion</vt:lpstr>
      <vt:lpstr>Complete case analysis</vt:lpstr>
      <vt:lpstr>Complete Case Analysis</vt:lpstr>
      <vt:lpstr>Pairwise analysis</vt:lpstr>
      <vt:lpstr>Pairwise analysis</vt:lpstr>
      <vt:lpstr>Six imputation methods (I)</vt:lpstr>
      <vt:lpstr>Imputation: mean, interpolation &amp; extrapolation</vt:lpstr>
      <vt:lpstr>Imputation: mean</vt:lpstr>
      <vt:lpstr>Imputation: mean</vt:lpstr>
      <vt:lpstr>Imputation: interpolation</vt:lpstr>
      <vt:lpstr>Imputation: extrapolation</vt:lpstr>
      <vt:lpstr>Six imputation methods (I)</vt:lpstr>
      <vt:lpstr>Six imputation methods (II)</vt:lpstr>
      <vt:lpstr>Multiple vs single imputation</vt:lpstr>
      <vt:lpstr>Which to do?</vt:lpstr>
      <vt:lpstr>PowerPoint Presentation</vt:lpstr>
      <vt:lpstr>Case study in zeroes</vt:lpstr>
      <vt:lpstr>Distribution of discarded data</vt:lpstr>
      <vt:lpstr>Distribution of discarded data</vt:lpstr>
      <vt:lpstr>Distribution of discarded data</vt:lpstr>
      <vt:lpstr>Distribution of discarded data</vt:lpstr>
      <vt:lpstr>Distribution of discarded data</vt:lpstr>
      <vt:lpstr>What to do with the zeroes</vt:lpstr>
      <vt:lpstr>Upshot…  </vt:lpstr>
      <vt:lpstr>Basic steps of data pre-processing</vt:lpstr>
      <vt:lpstr>Basic steps of data pre-processing</vt:lpstr>
      <vt:lpstr>Normalising</vt:lpstr>
      <vt:lpstr>PowerPoint Presentation</vt:lpstr>
      <vt:lpstr>PowerPoint Presentation</vt:lpstr>
      <vt:lpstr>Basic steps of data pre-processing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 prepare your data</dc:title>
  <dc:creator>Simone Twohig</dc:creator>
  <cp:lastModifiedBy>Simone Twohig</cp:lastModifiedBy>
  <cp:revision>90</cp:revision>
  <dcterms:created xsi:type="dcterms:W3CDTF">2019-11-11T15:36:30Z</dcterms:created>
  <dcterms:modified xsi:type="dcterms:W3CDTF">2019-11-16T14:28:53Z</dcterms:modified>
</cp:coreProperties>
</file>